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5"/>
    <p:restoredTop sz="94694"/>
  </p:normalViewPr>
  <p:slideViewPr>
    <p:cSldViewPr snapToGrid="0">
      <p:cViewPr varScale="1">
        <p:scale>
          <a:sx n="107" d="100"/>
          <a:sy n="107" d="100"/>
        </p:scale>
        <p:origin x="125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6A4887-A188-4281-BA49-5C4A782E48AD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214699D-6FF8-417B-BEFF-23FAE5845DA4}">
      <dgm:prSet/>
      <dgm:spPr/>
      <dgm:t>
        <a:bodyPr/>
        <a:lstStyle/>
        <a:p>
          <a:r>
            <a:rPr lang="en-CA"/>
            <a:t>DES remained in use for </a:t>
          </a:r>
          <a:r>
            <a:rPr lang="en-CA" b="1"/>
            <a:t>decades</a:t>
          </a:r>
          <a:r>
            <a:rPr lang="en-CA"/>
            <a:t> despite known vulnerabilities.</a:t>
          </a:r>
          <a:endParaRPr lang="en-US"/>
        </a:p>
      </dgm:t>
    </dgm:pt>
    <dgm:pt modelId="{30F14E35-CCB2-4604-BE34-0B7D452ACD77}" type="parTrans" cxnId="{B4BBD14C-1AC5-4705-BDB4-E718B727041B}">
      <dgm:prSet/>
      <dgm:spPr/>
      <dgm:t>
        <a:bodyPr/>
        <a:lstStyle/>
        <a:p>
          <a:endParaRPr lang="en-US"/>
        </a:p>
      </dgm:t>
    </dgm:pt>
    <dgm:pt modelId="{F772F24C-69C6-4967-B281-0CA7466F870D}" type="sibTrans" cxnId="{B4BBD14C-1AC5-4705-BDB4-E718B727041B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F4A57408-2E9F-41C4-B398-DED628DB19A0}">
      <dgm:prSet/>
      <dgm:spPr/>
      <dgm:t>
        <a:bodyPr/>
        <a:lstStyle/>
        <a:p>
          <a:r>
            <a:rPr lang="en-CA"/>
            <a:t>Transition was </a:t>
          </a:r>
          <a:r>
            <a:rPr lang="en-CA" b="1"/>
            <a:t>challenging</a:t>
          </a:r>
          <a:r>
            <a:rPr lang="en-CA"/>
            <a:t> for organizations due to hardware dependencies.</a:t>
          </a:r>
          <a:endParaRPr lang="en-US"/>
        </a:p>
      </dgm:t>
    </dgm:pt>
    <dgm:pt modelId="{B431253D-ED0F-4CF6-B6B5-CC41D7862938}" type="parTrans" cxnId="{5BB8E4D5-7F02-42E3-8C53-1CB942655662}">
      <dgm:prSet/>
      <dgm:spPr/>
      <dgm:t>
        <a:bodyPr/>
        <a:lstStyle/>
        <a:p>
          <a:endParaRPr lang="en-US"/>
        </a:p>
      </dgm:t>
    </dgm:pt>
    <dgm:pt modelId="{F07281B7-9B6A-4BB5-9439-398B81E9FC92}" type="sibTrans" cxnId="{5BB8E4D5-7F02-42E3-8C53-1CB94265566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CCD3367E-CF06-4D7B-98F6-42000DDD48F6}">
      <dgm:prSet/>
      <dgm:spPr/>
      <dgm:t>
        <a:bodyPr/>
        <a:lstStyle/>
        <a:p>
          <a:r>
            <a:rPr lang="en-CA"/>
            <a:t>Cryptographic community responded by developing </a:t>
          </a:r>
          <a:r>
            <a:rPr lang="en-CA" b="1"/>
            <a:t>3DES</a:t>
          </a:r>
          <a:r>
            <a:rPr lang="en-CA"/>
            <a:t> as an intermediate solution.</a:t>
          </a:r>
          <a:endParaRPr lang="en-US"/>
        </a:p>
      </dgm:t>
    </dgm:pt>
    <dgm:pt modelId="{8FEFEA22-8995-4D08-9E2D-08DFCE17C306}" type="parTrans" cxnId="{DB0073C8-A8EE-41A4-BB59-8EB0524A932A}">
      <dgm:prSet/>
      <dgm:spPr/>
      <dgm:t>
        <a:bodyPr/>
        <a:lstStyle/>
        <a:p>
          <a:endParaRPr lang="en-US"/>
        </a:p>
      </dgm:t>
    </dgm:pt>
    <dgm:pt modelId="{074CE9CE-13A6-4F30-957B-1E9BEEF37B29}" type="sibTrans" cxnId="{DB0073C8-A8EE-41A4-BB59-8EB0524A932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12DD1AA3-1C98-9348-A511-70326485FAD2}" type="pres">
      <dgm:prSet presAssocID="{BA6A4887-A188-4281-BA49-5C4A782E48AD}" presName="Name0" presStyleCnt="0">
        <dgm:presLayoutVars>
          <dgm:animLvl val="lvl"/>
          <dgm:resizeHandles val="exact"/>
        </dgm:presLayoutVars>
      </dgm:prSet>
      <dgm:spPr/>
    </dgm:pt>
    <dgm:pt modelId="{B5A3442D-0B6B-AC46-AE25-AD3F89D51985}" type="pres">
      <dgm:prSet presAssocID="{9214699D-6FF8-417B-BEFF-23FAE5845DA4}" presName="compositeNode" presStyleCnt="0">
        <dgm:presLayoutVars>
          <dgm:bulletEnabled val="1"/>
        </dgm:presLayoutVars>
      </dgm:prSet>
      <dgm:spPr/>
    </dgm:pt>
    <dgm:pt modelId="{2AA2DA1B-A5DF-D945-AD9C-CA4F2AC9CAA9}" type="pres">
      <dgm:prSet presAssocID="{9214699D-6FF8-417B-BEFF-23FAE5845DA4}" presName="bgRect" presStyleLbl="bgAccFollowNode1" presStyleIdx="0" presStyleCnt="3"/>
      <dgm:spPr/>
    </dgm:pt>
    <dgm:pt modelId="{3C4B25EB-D617-D346-AEC1-F4CB4301EF61}" type="pres">
      <dgm:prSet presAssocID="{F772F24C-69C6-4967-B281-0CA7466F870D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7C828E6A-644C-D440-A98F-5DE92A9938C9}" type="pres">
      <dgm:prSet presAssocID="{9214699D-6FF8-417B-BEFF-23FAE5845DA4}" presName="bottomLine" presStyleLbl="alignNode1" presStyleIdx="1" presStyleCnt="6">
        <dgm:presLayoutVars/>
      </dgm:prSet>
      <dgm:spPr/>
    </dgm:pt>
    <dgm:pt modelId="{E056EB71-C431-9945-AD13-3C47532B1E46}" type="pres">
      <dgm:prSet presAssocID="{9214699D-6FF8-417B-BEFF-23FAE5845DA4}" presName="nodeText" presStyleLbl="bgAccFollowNode1" presStyleIdx="0" presStyleCnt="3">
        <dgm:presLayoutVars>
          <dgm:bulletEnabled val="1"/>
        </dgm:presLayoutVars>
      </dgm:prSet>
      <dgm:spPr/>
    </dgm:pt>
    <dgm:pt modelId="{60CBAD0E-4EFA-5947-934F-B3D72FABB544}" type="pres">
      <dgm:prSet presAssocID="{F772F24C-69C6-4967-B281-0CA7466F870D}" presName="sibTrans" presStyleCnt="0"/>
      <dgm:spPr/>
    </dgm:pt>
    <dgm:pt modelId="{2E5A71DC-5661-2D4A-BB5E-6544EB87090B}" type="pres">
      <dgm:prSet presAssocID="{F4A57408-2E9F-41C4-B398-DED628DB19A0}" presName="compositeNode" presStyleCnt="0">
        <dgm:presLayoutVars>
          <dgm:bulletEnabled val="1"/>
        </dgm:presLayoutVars>
      </dgm:prSet>
      <dgm:spPr/>
    </dgm:pt>
    <dgm:pt modelId="{0D4FFECD-7785-0A41-AFBC-CA33BE15CECF}" type="pres">
      <dgm:prSet presAssocID="{F4A57408-2E9F-41C4-B398-DED628DB19A0}" presName="bgRect" presStyleLbl="bgAccFollowNode1" presStyleIdx="1" presStyleCnt="3"/>
      <dgm:spPr/>
    </dgm:pt>
    <dgm:pt modelId="{58ABD473-892A-8A4C-BDF3-314BC1E705DF}" type="pres">
      <dgm:prSet presAssocID="{F07281B7-9B6A-4BB5-9439-398B81E9FC92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51831B09-7172-1249-9560-E8029BBAF442}" type="pres">
      <dgm:prSet presAssocID="{F4A57408-2E9F-41C4-B398-DED628DB19A0}" presName="bottomLine" presStyleLbl="alignNode1" presStyleIdx="3" presStyleCnt="6">
        <dgm:presLayoutVars/>
      </dgm:prSet>
      <dgm:spPr/>
    </dgm:pt>
    <dgm:pt modelId="{179579BD-2FF4-AC48-AB38-334B93C22703}" type="pres">
      <dgm:prSet presAssocID="{F4A57408-2E9F-41C4-B398-DED628DB19A0}" presName="nodeText" presStyleLbl="bgAccFollowNode1" presStyleIdx="1" presStyleCnt="3">
        <dgm:presLayoutVars>
          <dgm:bulletEnabled val="1"/>
        </dgm:presLayoutVars>
      </dgm:prSet>
      <dgm:spPr/>
    </dgm:pt>
    <dgm:pt modelId="{8D469BC8-5460-124C-B6B9-9DD0D72CA22F}" type="pres">
      <dgm:prSet presAssocID="{F07281B7-9B6A-4BB5-9439-398B81E9FC92}" presName="sibTrans" presStyleCnt="0"/>
      <dgm:spPr/>
    </dgm:pt>
    <dgm:pt modelId="{B742E4A0-8841-144A-9E02-054D1FBE8366}" type="pres">
      <dgm:prSet presAssocID="{CCD3367E-CF06-4D7B-98F6-42000DDD48F6}" presName="compositeNode" presStyleCnt="0">
        <dgm:presLayoutVars>
          <dgm:bulletEnabled val="1"/>
        </dgm:presLayoutVars>
      </dgm:prSet>
      <dgm:spPr/>
    </dgm:pt>
    <dgm:pt modelId="{E7117067-EC81-BC49-8F28-63C3B2339541}" type="pres">
      <dgm:prSet presAssocID="{CCD3367E-CF06-4D7B-98F6-42000DDD48F6}" presName="bgRect" presStyleLbl="bgAccFollowNode1" presStyleIdx="2" presStyleCnt="3"/>
      <dgm:spPr/>
    </dgm:pt>
    <dgm:pt modelId="{BA98BE1D-AC3D-AA4D-AC85-05BCB11BC1A3}" type="pres">
      <dgm:prSet presAssocID="{074CE9CE-13A6-4F30-957B-1E9BEEF37B29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74ADF578-1304-E74C-AA23-DFDD2C2776B9}" type="pres">
      <dgm:prSet presAssocID="{CCD3367E-CF06-4D7B-98F6-42000DDD48F6}" presName="bottomLine" presStyleLbl="alignNode1" presStyleIdx="5" presStyleCnt="6">
        <dgm:presLayoutVars/>
      </dgm:prSet>
      <dgm:spPr/>
    </dgm:pt>
    <dgm:pt modelId="{B9F6502B-648D-6A4E-B48E-ED26E64C1CEE}" type="pres">
      <dgm:prSet presAssocID="{CCD3367E-CF06-4D7B-98F6-42000DDD48F6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EAD2A609-60C0-9646-83E8-E15A17841107}" type="presOf" srcId="{F07281B7-9B6A-4BB5-9439-398B81E9FC92}" destId="{58ABD473-892A-8A4C-BDF3-314BC1E705DF}" srcOrd="0" destOrd="0" presId="urn:microsoft.com/office/officeart/2016/7/layout/BasicLinearProcessNumbered"/>
    <dgm:cxn modelId="{0DA5BD1E-B24A-9047-BED4-D314F0DF56D6}" type="presOf" srcId="{F772F24C-69C6-4967-B281-0CA7466F870D}" destId="{3C4B25EB-D617-D346-AEC1-F4CB4301EF61}" srcOrd="0" destOrd="0" presId="urn:microsoft.com/office/officeart/2016/7/layout/BasicLinearProcessNumbered"/>
    <dgm:cxn modelId="{380C7622-8491-9F4E-92C6-2BD177489CEE}" type="presOf" srcId="{F4A57408-2E9F-41C4-B398-DED628DB19A0}" destId="{179579BD-2FF4-AC48-AB38-334B93C22703}" srcOrd="1" destOrd="0" presId="urn:microsoft.com/office/officeart/2016/7/layout/BasicLinearProcessNumbered"/>
    <dgm:cxn modelId="{CFA6F048-4F1B-F34A-917B-8E8F5F4B2402}" type="presOf" srcId="{BA6A4887-A188-4281-BA49-5C4A782E48AD}" destId="{12DD1AA3-1C98-9348-A511-70326485FAD2}" srcOrd="0" destOrd="0" presId="urn:microsoft.com/office/officeart/2016/7/layout/BasicLinearProcessNumbered"/>
    <dgm:cxn modelId="{B4BBD14C-1AC5-4705-BDB4-E718B727041B}" srcId="{BA6A4887-A188-4281-BA49-5C4A782E48AD}" destId="{9214699D-6FF8-417B-BEFF-23FAE5845DA4}" srcOrd="0" destOrd="0" parTransId="{30F14E35-CCB2-4604-BE34-0B7D452ACD77}" sibTransId="{F772F24C-69C6-4967-B281-0CA7466F870D}"/>
    <dgm:cxn modelId="{2F08A056-B499-2E4C-BFE0-919EBF980D83}" type="presOf" srcId="{CCD3367E-CF06-4D7B-98F6-42000DDD48F6}" destId="{E7117067-EC81-BC49-8F28-63C3B2339541}" srcOrd="0" destOrd="0" presId="urn:microsoft.com/office/officeart/2016/7/layout/BasicLinearProcessNumbered"/>
    <dgm:cxn modelId="{C48B4776-58B8-6841-8AE2-7D42B4A11831}" type="presOf" srcId="{9214699D-6FF8-417B-BEFF-23FAE5845DA4}" destId="{E056EB71-C431-9945-AD13-3C47532B1E46}" srcOrd="1" destOrd="0" presId="urn:microsoft.com/office/officeart/2016/7/layout/BasicLinearProcessNumbered"/>
    <dgm:cxn modelId="{057CD392-14B6-9A4F-8D4A-3BC48262F19C}" type="presOf" srcId="{074CE9CE-13A6-4F30-957B-1E9BEEF37B29}" destId="{BA98BE1D-AC3D-AA4D-AC85-05BCB11BC1A3}" srcOrd="0" destOrd="0" presId="urn:microsoft.com/office/officeart/2016/7/layout/BasicLinearProcessNumbered"/>
    <dgm:cxn modelId="{BE03F6B7-7660-3F42-8C72-9FA2762E1E2F}" type="presOf" srcId="{CCD3367E-CF06-4D7B-98F6-42000DDD48F6}" destId="{B9F6502B-648D-6A4E-B48E-ED26E64C1CEE}" srcOrd="1" destOrd="0" presId="urn:microsoft.com/office/officeart/2016/7/layout/BasicLinearProcessNumbered"/>
    <dgm:cxn modelId="{DB0073C8-A8EE-41A4-BB59-8EB0524A932A}" srcId="{BA6A4887-A188-4281-BA49-5C4A782E48AD}" destId="{CCD3367E-CF06-4D7B-98F6-42000DDD48F6}" srcOrd="2" destOrd="0" parTransId="{8FEFEA22-8995-4D08-9E2D-08DFCE17C306}" sibTransId="{074CE9CE-13A6-4F30-957B-1E9BEEF37B29}"/>
    <dgm:cxn modelId="{EDAE70CD-9A64-B942-BCED-855F8378BEF1}" type="presOf" srcId="{F4A57408-2E9F-41C4-B398-DED628DB19A0}" destId="{0D4FFECD-7785-0A41-AFBC-CA33BE15CECF}" srcOrd="0" destOrd="0" presId="urn:microsoft.com/office/officeart/2016/7/layout/BasicLinearProcessNumbered"/>
    <dgm:cxn modelId="{5BB8E4D5-7F02-42E3-8C53-1CB942655662}" srcId="{BA6A4887-A188-4281-BA49-5C4A782E48AD}" destId="{F4A57408-2E9F-41C4-B398-DED628DB19A0}" srcOrd="1" destOrd="0" parTransId="{B431253D-ED0F-4CF6-B6B5-CC41D7862938}" sibTransId="{F07281B7-9B6A-4BB5-9439-398B81E9FC92}"/>
    <dgm:cxn modelId="{417FFCE5-BCDA-F645-8556-A093D7755CBF}" type="presOf" srcId="{9214699D-6FF8-417B-BEFF-23FAE5845DA4}" destId="{2AA2DA1B-A5DF-D945-AD9C-CA4F2AC9CAA9}" srcOrd="0" destOrd="0" presId="urn:microsoft.com/office/officeart/2016/7/layout/BasicLinearProcessNumbered"/>
    <dgm:cxn modelId="{0717851C-FAC7-E847-ABBE-AC878F15279F}" type="presParOf" srcId="{12DD1AA3-1C98-9348-A511-70326485FAD2}" destId="{B5A3442D-0B6B-AC46-AE25-AD3F89D51985}" srcOrd="0" destOrd="0" presId="urn:microsoft.com/office/officeart/2016/7/layout/BasicLinearProcessNumbered"/>
    <dgm:cxn modelId="{AB7F614D-679E-5C4C-948A-5E685F4639B9}" type="presParOf" srcId="{B5A3442D-0B6B-AC46-AE25-AD3F89D51985}" destId="{2AA2DA1B-A5DF-D945-AD9C-CA4F2AC9CAA9}" srcOrd="0" destOrd="0" presId="urn:microsoft.com/office/officeart/2016/7/layout/BasicLinearProcessNumbered"/>
    <dgm:cxn modelId="{12A2271E-FFF3-CE4B-A27C-6F69FBDFAE16}" type="presParOf" srcId="{B5A3442D-0B6B-AC46-AE25-AD3F89D51985}" destId="{3C4B25EB-D617-D346-AEC1-F4CB4301EF61}" srcOrd="1" destOrd="0" presId="urn:microsoft.com/office/officeart/2016/7/layout/BasicLinearProcessNumbered"/>
    <dgm:cxn modelId="{6337CF0B-5385-B445-9B71-47BB34CE9C77}" type="presParOf" srcId="{B5A3442D-0B6B-AC46-AE25-AD3F89D51985}" destId="{7C828E6A-644C-D440-A98F-5DE92A9938C9}" srcOrd="2" destOrd="0" presId="urn:microsoft.com/office/officeart/2016/7/layout/BasicLinearProcessNumbered"/>
    <dgm:cxn modelId="{A5118ECC-3D02-9B40-B624-3265EB9AB035}" type="presParOf" srcId="{B5A3442D-0B6B-AC46-AE25-AD3F89D51985}" destId="{E056EB71-C431-9945-AD13-3C47532B1E46}" srcOrd="3" destOrd="0" presId="urn:microsoft.com/office/officeart/2016/7/layout/BasicLinearProcessNumbered"/>
    <dgm:cxn modelId="{04B5638F-1BF1-7D42-8A54-2BB3E3FFBCC1}" type="presParOf" srcId="{12DD1AA3-1C98-9348-A511-70326485FAD2}" destId="{60CBAD0E-4EFA-5947-934F-B3D72FABB544}" srcOrd="1" destOrd="0" presId="urn:microsoft.com/office/officeart/2016/7/layout/BasicLinearProcessNumbered"/>
    <dgm:cxn modelId="{739C3143-C71F-7E45-B682-FD4149B55D1E}" type="presParOf" srcId="{12DD1AA3-1C98-9348-A511-70326485FAD2}" destId="{2E5A71DC-5661-2D4A-BB5E-6544EB87090B}" srcOrd="2" destOrd="0" presId="urn:microsoft.com/office/officeart/2016/7/layout/BasicLinearProcessNumbered"/>
    <dgm:cxn modelId="{2D826968-CE80-204D-B53B-3C08D7DCCF43}" type="presParOf" srcId="{2E5A71DC-5661-2D4A-BB5E-6544EB87090B}" destId="{0D4FFECD-7785-0A41-AFBC-CA33BE15CECF}" srcOrd="0" destOrd="0" presId="urn:microsoft.com/office/officeart/2016/7/layout/BasicLinearProcessNumbered"/>
    <dgm:cxn modelId="{D9B9B3B0-F6AC-A14B-A1D0-4702DF2D3FEF}" type="presParOf" srcId="{2E5A71DC-5661-2D4A-BB5E-6544EB87090B}" destId="{58ABD473-892A-8A4C-BDF3-314BC1E705DF}" srcOrd="1" destOrd="0" presId="urn:microsoft.com/office/officeart/2016/7/layout/BasicLinearProcessNumbered"/>
    <dgm:cxn modelId="{870B550B-83B0-AC48-964E-A24D9F605640}" type="presParOf" srcId="{2E5A71DC-5661-2D4A-BB5E-6544EB87090B}" destId="{51831B09-7172-1249-9560-E8029BBAF442}" srcOrd="2" destOrd="0" presId="urn:microsoft.com/office/officeart/2016/7/layout/BasicLinearProcessNumbered"/>
    <dgm:cxn modelId="{BB67DE6E-0902-434F-AD65-921A3390CCD1}" type="presParOf" srcId="{2E5A71DC-5661-2D4A-BB5E-6544EB87090B}" destId="{179579BD-2FF4-AC48-AB38-334B93C22703}" srcOrd="3" destOrd="0" presId="urn:microsoft.com/office/officeart/2016/7/layout/BasicLinearProcessNumbered"/>
    <dgm:cxn modelId="{1855E349-69E7-8D46-AFBD-FE4AB9F82780}" type="presParOf" srcId="{12DD1AA3-1C98-9348-A511-70326485FAD2}" destId="{8D469BC8-5460-124C-B6B9-9DD0D72CA22F}" srcOrd="3" destOrd="0" presId="urn:microsoft.com/office/officeart/2016/7/layout/BasicLinearProcessNumbered"/>
    <dgm:cxn modelId="{52CDD80E-8D33-0A4F-B47F-7890FB140CFA}" type="presParOf" srcId="{12DD1AA3-1C98-9348-A511-70326485FAD2}" destId="{B742E4A0-8841-144A-9E02-054D1FBE8366}" srcOrd="4" destOrd="0" presId="urn:microsoft.com/office/officeart/2016/7/layout/BasicLinearProcessNumbered"/>
    <dgm:cxn modelId="{2D21B7A1-9034-BD4E-AFC0-C2E3467B01F4}" type="presParOf" srcId="{B742E4A0-8841-144A-9E02-054D1FBE8366}" destId="{E7117067-EC81-BC49-8F28-63C3B2339541}" srcOrd="0" destOrd="0" presId="urn:microsoft.com/office/officeart/2016/7/layout/BasicLinearProcessNumbered"/>
    <dgm:cxn modelId="{B5DB5E7A-BA84-9349-9F7D-E032FE489743}" type="presParOf" srcId="{B742E4A0-8841-144A-9E02-054D1FBE8366}" destId="{BA98BE1D-AC3D-AA4D-AC85-05BCB11BC1A3}" srcOrd="1" destOrd="0" presId="urn:microsoft.com/office/officeart/2016/7/layout/BasicLinearProcessNumbered"/>
    <dgm:cxn modelId="{3DC6CA1D-5710-C048-81F5-3C3BE38926A9}" type="presParOf" srcId="{B742E4A0-8841-144A-9E02-054D1FBE8366}" destId="{74ADF578-1304-E74C-AA23-DFDD2C2776B9}" srcOrd="2" destOrd="0" presId="urn:microsoft.com/office/officeart/2016/7/layout/BasicLinearProcessNumbered"/>
    <dgm:cxn modelId="{49E530F4-963A-6F48-97F3-4DC06B3F433A}" type="presParOf" srcId="{B742E4A0-8841-144A-9E02-054D1FBE8366}" destId="{B9F6502B-648D-6A4E-B48E-ED26E64C1CEE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3FBA54-7785-416B-AF5F-6CC9C5A220A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2427DAD-DE68-4B16-B8F8-DDE49AFA3926}">
      <dgm:prSet/>
      <dgm:spPr/>
      <dgm:t>
        <a:bodyPr/>
        <a:lstStyle/>
        <a:p>
          <a:pPr>
            <a:defRPr cap="all"/>
          </a:pPr>
          <a:r>
            <a:rPr lang="en-CA" b="1"/>
            <a:t>Developed as a temporary fix</a:t>
          </a:r>
          <a:r>
            <a:rPr lang="en-CA"/>
            <a:t> to replace DES.</a:t>
          </a:r>
          <a:endParaRPr lang="en-US"/>
        </a:p>
      </dgm:t>
    </dgm:pt>
    <dgm:pt modelId="{7827E3CD-8BA2-49A9-B952-5C51792ABCC7}" type="parTrans" cxnId="{B575A7ED-B3BD-4422-ACC1-7062D5506A18}">
      <dgm:prSet/>
      <dgm:spPr/>
      <dgm:t>
        <a:bodyPr/>
        <a:lstStyle/>
        <a:p>
          <a:endParaRPr lang="en-US"/>
        </a:p>
      </dgm:t>
    </dgm:pt>
    <dgm:pt modelId="{6490B438-E9C0-468A-B6EC-22F09AAF074F}" type="sibTrans" cxnId="{B575A7ED-B3BD-4422-ACC1-7062D5506A18}">
      <dgm:prSet/>
      <dgm:spPr/>
      <dgm:t>
        <a:bodyPr/>
        <a:lstStyle/>
        <a:p>
          <a:endParaRPr lang="en-US"/>
        </a:p>
      </dgm:t>
    </dgm:pt>
    <dgm:pt modelId="{291E7E28-4FC3-4643-96E9-2A6C56293C48}">
      <dgm:prSet/>
      <dgm:spPr/>
      <dgm:t>
        <a:bodyPr/>
        <a:lstStyle/>
        <a:p>
          <a:pPr>
            <a:defRPr cap="all"/>
          </a:pPr>
          <a:r>
            <a:rPr lang="en-CA"/>
            <a:t>Uses three rounds of DES encryption to improve security.</a:t>
          </a:r>
          <a:endParaRPr lang="en-US"/>
        </a:p>
      </dgm:t>
    </dgm:pt>
    <dgm:pt modelId="{F3CDB634-3E90-4BD9-B49D-70B745B362DB}" type="parTrans" cxnId="{E66F836D-A60B-479A-B1FD-0044D4C98B8A}">
      <dgm:prSet/>
      <dgm:spPr/>
      <dgm:t>
        <a:bodyPr/>
        <a:lstStyle/>
        <a:p>
          <a:endParaRPr lang="en-US"/>
        </a:p>
      </dgm:t>
    </dgm:pt>
    <dgm:pt modelId="{BF78DB8A-6B88-4322-A216-0F448B9F1F22}" type="sibTrans" cxnId="{E66F836D-A60B-479A-B1FD-0044D4C98B8A}">
      <dgm:prSet/>
      <dgm:spPr/>
      <dgm:t>
        <a:bodyPr/>
        <a:lstStyle/>
        <a:p>
          <a:endParaRPr lang="en-US"/>
        </a:p>
      </dgm:t>
    </dgm:pt>
    <dgm:pt modelId="{D44A5104-A08E-4A5E-A320-DE50B2BF5C59}">
      <dgm:prSet/>
      <dgm:spPr/>
      <dgm:t>
        <a:bodyPr/>
        <a:lstStyle/>
        <a:p>
          <a:pPr>
            <a:defRPr cap="all"/>
          </a:pPr>
          <a:r>
            <a:rPr lang="en-CA" b="1"/>
            <a:t>112-bit effective key length</a:t>
          </a:r>
          <a:r>
            <a:rPr lang="en-CA"/>
            <a:t>, making it stronger than DES.</a:t>
          </a:r>
          <a:endParaRPr lang="en-US"/>
        </a:p>
      </dgm:t>
    </dgm:pt>
    <dgm:pt modelId="{C9400F00-111B-4D3E-9762-681355B515E5}" type="parTrans" cxnId="{F15E5EA5-8971-4E74-B622-51F8B5B22B90}">
      <dgm:prSet/>
      <dgm:spPr/>
      <dgm:t>
        <a:bodyPr/>
        <a:lstStyle/>
        <a:p>
          <a:endParaRPr lang="en-US"/>
        </a:p>
      </dgm:t>
    </dgm:pt>
    <dgm:pt modelId="{3DDFFFCD-1F00-4375-B73A-A3D708319AF5}" type="sibTrans" cxnId="{F15E5EA5-8971-4E74-B622-51F8B5B22B90}">
      <dgm:prSet/>
      <dgm:spPr/>
      <dgm:t>
        <a:bodyPr/>
        <a:lstStyle/>
        <a:p>
          <a:endParaRPr lang="en-US"/>
        </a:p>
      </dgm:t>
    </dgm:pt>
    <dgm:pt modelId="{A94A4261-1A58-4A66-9D54-EEF03AFDF583}" type="pres">
      <dgm:prSet presAssocID="{A33FBA54-7785-416B-AF5F-6CC9C5A220A6}" presName="root" presStyleCnt="0">
        <dgm:presLayoutVars>
          <dgm:dir/>
          <dgm:resizeHandles val="exact"/>
        </dgm:presLayoutVars>
      </dgm:prSet>
      <dgm:spPr/>
    </dgm:pt>
    <dgm:pt modelId="{C0FA50B4-286B-4836-98EA-123491F7C0B9}" type="pres">
      <dgm:prSet presAssocID="{82427DAD-DE68-4B16-B8F8-DDE49AFA3926}" presName="compNode" presStyleCnt="0"/>
      <dgm:spPr/>
    </dgm:pt>
    <dgm:pt modelId="{112B7870-91AB-4E9D-814F-FCF606A2158C}" type="pres">
      <dgm:prSet presAssocID="{82427DAD-DE68-4B16-B8F8-DDE49AFA3926}" presName="iconBgRect" presStyleLbl="bgShp" presStyleIdx="0" presStyleCnt="3"/>
      <dgm:spPr/>
    </dgm:pt>
    <dgm:pt modelId="{C9503B6D-0B0F-45A6-A4AC-1839E6831495}" type="pres">
      <dgm:prSet presAssocID="{82427DAD-DE68-4B16-B8F8-DDE49AFA392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DF501E96-2BB1-48F9-839D-232854B7CA62}" type="pres">
      <dgm:prSet presAssocID="{82427DAD-DE68-4B16-B8F8-DDE49AFA3926}" presName="spaceRect" presStyleCnt="0"/>
      <dgm:spPr/>
    </dgm:pt>
    <dgm:pt modelId="{478556FB-C2C5-4545-984C-3886594C18B4}" type="pres">
      <dgm:prSet presAssocID="{82427DAD-DE68-4B16-B8F8-DDE49AFA3926}" presName="textRect" presStyleLbl="revTx" presStyleIdx="0" presStyleCnt="3">
        <dgm:presLayoutVars>
          <dgm:chMax val="1"/>
          <dgm:chPref val="1"/>
        </dgm:presLayoutVars>
      </dgm:prSet>
      <dgm:spPr/>
    </dgm:pt>
    <dgm:pt modelId="{FC908569-BBBE-43D1-9E60-3673A3CD9355}" type="pres">
      <dgm:prSet presAssocID="{6490B438-E9C0-468A-B6EC-22F09AAF074F}" presName="sibTrans" presStyleCnt="0"/>
      <dgm:spPr/>
    </dgm:pt>
    <dgm:pt modelId="{DE98D990-5AF9-488B-91E7-774184253C21}" type="pres">
      <dgm:prSet presAssocID="{291E7E28-4FC3-4643-96E9-2A6C56293C48}" presName="compNode" presStyleCnt="0"/>
      <dgm:spPr/>
    </dgm:pt>
    <dgm:pt modelId="{5B3B72E3-6102-4C28-B16E-CA6727C2EAFF}" type="pres">
      <dgm:prSet presAssocID="{291E7E28-4FC3-4643-96E9-2A6C56293C48}" presName="iconBgRect" presStyleLbl="bgShp" presStyleIdx="1" presStyleCnt="3"/>
      <dgm:spPr/>
    </dgm:pt>
    <dgm:pt modelId="{6A120BE2-CCFA-4AC0-AA5C-4F15B211A417}" type="pres">
      <dgm:prSet presAssocID="{291E7E28-4FC3-4643-96E9-2A6C56293C4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CA83B281-FEE8-4DF5-896B-D726111A582B}" type="pres">
      <dgm:prSet presAssocID="{291E7E28-4FC3-4643-96E9-2A6C56293C48}" presName="spaceRect" presStyleCnt="0"/>
      <dgm:spPr/>
    </dgm:pt>
    <dgm:pt modelId="{77461B6D-00D4-4260-BC07-39C820A20EE6}" type="pres">
      <dgm:prSet presAssocID="{291E7E28-4FC3-4643-96E9-2A6C56293C48}" presName="textRect" presStyleLbl="revTx" presStyleIdx="1" presStyleCnt="3">
        <dgm:presLayoutVars>
          <dgm:chMax val="1"/>
          <dgm:chPref val="1"/>
        </dgm:presLayoutVars>
      </dgm:prSet>
      <dgm:spPr/>
    </dgm:pt>
    <dgm:pt modelId="{BB3D1853-66FA-42FB-8F62-99049590A591}" type="pres">
      <dgm:prSet presAssocID="{BF78DB8A-6B88-4322-A216-0F448B9F1F22}" presName="sibTrans" presStyleCnt="0"/>
      <dgm:spPr/>
    </dgm:pt>
    <dgm:pt modelId="{5D94D761-42B6-43B2-870F-E63516044196}" type="pres">
      <dgm:prSet presAssocID="{D44A5104-A08E-4A5E-A320-DE50B2BF5C59}" presName="compNode" presStyleCnt="0"/>
      <dgm:spPr/>
    </dgm:pt>
    <dgm:pt modelId="{C9A3F6D8-FE17-47EE-9DFA-09D50EEF0E91}" type="pres">
      <dgm:prSet presAssocID="{D44A5104-A08E-4A5E-A320-DE50B2BF5C59}" presName="iconBgRect" presStyleLbl="bgShp" presStyleIdx="2" presStyleCnt="3"/>
      <dgm:spPr/>
    </dgm:pt>
    <dgm:pt modelId="{0C1FFF99-5B87-41A1-9528-DD067A2E99B3}" type="pres">
      <dgm:prSet presAssocID="{D44A5104-A08E-4A5E-A320-DE50B2BF5C5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6DCFED05-3D93-433E-BDD4-F9BF063C1203}" type="pres">
      <dgm:prSet presAssocID="{D44A5104-A08E-4A5E-A320-DE50B2BF5C59}" presName="spaceRect" presStyleCnt="0"/>
      <dgm:spPr/>
    </dgm:pt>
    <dgm:pt modelId="{5342F9C8-1F0B-47FE-B9FE-8A24D4DB835B}" type="pres">
      <dgm:prSet presAssocID="{D44A5104-A08E-4A5E-A320-DE50B2BF5C5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A9DDD40-EBC5-46EC-8BF8-60AEE47FBE85}" type="presOf" srcId="{A33FBA54-7785-416B-AF5F-6CC9C5A220A6}" destId="{A94A4261-1A58-4A66-9D54-EEF03AFDF583}" srcOrd="0" destOrd="0" presId="urn:microsoft.com/office/officeart/2018/5/layout/IconCircleLabelList"/>
    <dgm:cxn modelId="{E66F836D-A60B-479A-B1FD-0044D4C98B8A}" srcId="{A33FBA54-7785-416B-AF5F-6CC9C5A220A6}" destId="{291E7E28-4FC3-4643-96E9-2A6C56293C48}" srcOrd="1" destOrd="0" parTransId="{F3CDB634-3E90-4BD9-B49D-70B745B362DB}" sibTransId="{BF78DB8A-6B88-4322-A216-0F448B9F1F22}"/>
    <dgm:cxn modelId="{CABB5B7B-C4C8-4CDA-AA05-C46DDDED0393}" type="presOf" srcId="{82427DAD-DE68-4B16-B8F8-DDE49AFA3926}" destId="{478556FB-C2C5-4545-984C-3886594C18B4}" srcOrd="0" destOrd="0" presId="urn:microsoft.com/office/officeart/2018/5/layout/IconCircleLabelList"/>
    <dgm:cxn modelId="{AAC11994-517F-47CE-BE5F-C4691BFF90E6}" type="presOf" srcId="{291E7E28-4FC3-4643-96E9-2A6C56293C48}" destId="{77461B6D-00D4-4260-BC07-39C820A20EE6}" srcOrd="0" destOrd="0" presId="urn:microsoft.com/office/officeart/2018/5/layout/IconCircleLabelList"/>
    <dgm:cxn modelId="{F15E5EA5-8971-4E74-B622-51F8B5B22B90}" srcId="{A33FBA54-7785-416B-AF5F-6CC9C5A220A6}" destId="{D44A5104-A08E-4A5E-A320-DE50B2BF5C59}" srcOrd="2" destOrd="0" parTransId="{C9400F00-111B-4D3E-9762-681355B515E5}" sibTransId="{3DDFFFCD-1F00-4375-B73A-A3D708319AF5}"/>
    <dgm:cxn modelId="{B575A7ED-B3BD-4422-ACC1-7062D5506A18}" srcId="{A33FBA54-7785-416B-AF5F-6CC9C5A220A6}" destId="{82427DAD-DE68-4B16-B8F8-DDE49AFA3926}" srcOrd="0" destOrd="0" parTransId="{7827E3CD-8BA2-49A9-B952-5C51792ABCC7}" sibTransId="{6490B438-E9C0-468A-B6EC-22F09AAF074F}"/>
    <dgm:cxn modelId="{4EA89BEE-602A-46B8-AA0C-11A73047DC7B}" type="presOf" srcId="{D44A5104-A08E-4A5E-A320-DE50B2BF5C59}" destId="{5342F9C8-1F0B-47FE-B9FE-8A24D4DB835B}" srcOrd="0" destOrd="0" presId="urn:microsoft.com/office/officeart/2018/5/layout/IconCircleLabelList"/>
    <dgm:cxn modelId="{8C1F524C-25F3-4B5C-845D-8B7E8EC3759E}" type="presParOf" srcId="{A94A4261-1A58-4A66-9D54-EEF03AFDF583}" destId="{C0FA50B4-286B-4836-98EA-123491F7C0B9}" srcOrd="0" destOrd="0" presId="urn:microsoft.com/office/officeart/2018/5/layout/IconCircleLabelList"/>
    <dgm:cxn modelId="{3F274075-ABE2-43FC-B6CC-49F07EBE8F22}" type="presParOf" srcId="{C0FA50B4-286B-4836-98EA-123491F7C0B9}" destId="{112B7870-91AB-4E9D-814F-FCF606A2158C}" srcOrd="0" destOrd="0" presId="urn:microsoft.com/office/officeart/2018/5/layout/IconCircleLabelList"/>
    <dgm:cxn modelId="{C40B4E68-1D1B-4DA4-8269-0E7851324EB7}" type="presParOf" srcId="{C0FA50B4-286B-4836-98EA-123491F7C0B9}" destId="{C9503B6D-0B0F-45A6-A4AC-1839E6831495}" srcOrd="1" destOrd="0" presId="urn:microsoft.com/office/officeart/2018/5/layout/IconCircleLabelList"/>
    <dgm:cxn modelId="{2052EF12-5ACD-4AAF-8320-AF2E7C373AF5}" type="presParOf" srcId="{C0FA50B4-286B-4836-98EA-123491F7C0B9}" destId="{DF501E96-2BB1-48F9-839D-232854B7CA62}" srcOrd="2" destOrd="0" presId="urn:microsoft.com/office/officeart/2018/5/layout/IconCircleLabelList"/>
    <dgm:cxn modelId="{54E498B2-29A6-4396-A528-5D62F39E2463}" type="presParOf" srcId="{C0FA50B4-286B-4836-98EA-123491F7C0B9}" destId="{478556FB-C2C5-4545-984C-3886594C18B4}" srcOrd="3" destOrd="0" presId="urn:microsoft.com/office/officeart/2018/5/layout/IconCircleLabelList"/>
    <dgm:cxn modelId="{26FE449F-ACC2-46D8-93EE-F9A3CE3184D5}" type="presParOf" srcId="{A94A4261-1A58-4A66-9D54-EEF03AFDF583}" destId="{FC908569-BBBE-43D1-9E60-3673A3CD9355}" srcOrd="1" destOrd="0" presId="urn:microsoft.com/office/officeart/2018/5/layout/IconCircleLabelList"/>
    <dgm:cxn modelId="{B7FB3269-B8C4-40E2-BC7E-A9D0CF1E6382}" type="presParOf" srcId="{A94A4261-1A58-4A66-9D54-EEF03AFDF583}" destId="{DE98D990-5AF9-488B-91E7-774184253C21}" srcOrd="2" destOrd="0" presId="urn:microsoft.com/office/officeart/2018/5/layout/IconCircleLabelList"/>
    <dgm:cxn modelId="{5CECD796-4E9A-4A6B-8904-0920DCF3B8D3}" type="presParOf" srcId="{DE98D990-5AF9-488B-91E7-774184253C21}" destId="{5B3B72E3-6102-4C28-B16E-CA6727C2EAFF}" srcOrd="0" destOrd="0" presId="urn:microsoft.com/office/officeart/2018/5/layout/IconCircleLabelList"/>
    <dgm:cxn modelId="{69E6E3AC-B985-45E4-98A8-11319C213EA2}" type="presParOf" srcId="{DE98D990-5AF9-488B-91E7-774184253C21}" destId="{6A120BE2-CCFA-4AC0-AA5C-4F15B211A417}" srcOrd="1" destOrd="0" presId="urn:microsoft.com/office/officeart/2018/5/layout/IconCircleLabelList"/>
    <dgm:cxn modelId="{80137F78-DE6E-4D01-BD72-9F0E753288C1}" type="presParOf" srcId="{DE98D990-5AF9-488B-91E7-774184253C21}" destId="{CA83B281-FEE8-4DF5-896B-D726111A582B}" srcOrd="2" destOrd="0" presId="urn:microsoft.com/office/officeart/2018/5/layout/IconCircleLabelList"/>
    <dgm:cxn modelId="{3BEC1D39-D24E-4B25-ADB4-A541B5A11583}" type="presParOf" srcId="{DE98D990-5AF9-488B-91E7-774184253C21}" destId="{77461B6D-00D4-4260-BC07-39C820A20EE6}" srcOrd="3" destOrd="0" presId="urn:microsoft.com/office/officeart/2018/5/layout/IconCircleLabelList"/>
    <dgm:cxn modelId="{D0A31F77-B2C7-4DF7-9E23-A3471E0784D9}" type="presParOf" srcId="{A94A4261-1A58-4A66-9D54-EEF03AFDF583}" destId="{BB3D1853-66FA-42FB-8F62-99049590A591}" srcOrd="3" destOrd="0" presId="urn:microsoft.com/office/officeart/2018/5/layout/IconCircleLabelList"/>
    <dgm:cxn modelId="{F68CDD42-C82A-4158-BDDD-7D196F71220B}" type="presParOf" srcId="{A94A4261-1A58-4A66-9D54-EEF03AFDF583}" destId="{5D94D761-42B6-43B2-870F-E63516044196}" srcOrd="4" destOrd="0" presId="urn:microsoft.com/office/officeart/2018/5/layout/IconCircleLabelList"/>
    <dgm:cxn modelId="{07B69763-AE36-44D0-BA27-C5FFC5284AF0}" type="presParOf" srcId="{5D94D761-42B6-43B2-870F-E63516044196}" destId="{C9A3F6D8-FE17-47EE-9DFA-09D50EEF0E91}" srcOrd="0" destOrd="0" presId="urn:microsoft.com/office/officeart/2018/5/layout/IconCircleLabelList"/>
    <dgm:cxn modelId="{DAB418DC-ECD0-4193-AC4B-4EC67B73C304}" type="presParOf" srcId="{5D94D761-42B6-43B2-870F-E63516044196}" destId="{0C1FFF99-5B87-41A1-9528-DD067A2E99B3}" srcOrd="1" destOrd="0" presId="urn:microsoft.com/office/officeart/2018/5/layout/IconCircleLabelList"/>
    <dgm:cxn modelId="{4DDCCA36-08D3-4A9D-9DD0-56201964DA25}" type="presParOf" srcId="{5D94D761-42B6-43B2-870F-E63516044196}" destId="{6DCFED05-3D93-433E-BDD4-F9BF063C1203}" srcOrd="2" destOrd="0" presId="urn:microsoft.com/office/officeart/2018/5/layout/IconCircleLabelList"/>
    <dgm:cxn modelId="{DA4EAEFB-C24D-45C8-86F4-D6BCD793B0DF}" type="presParOf" srcId="{5D94D761-42B6-43B2-870F-E63516044196}" destId="{5342F9C8-1F0B-47FE-B9FE-8A24D4DB835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042B66-A3A3-412A-988C-8EE13C56B5E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07BB1DA-B8FB-4570-B1D1-84039C6FFDD8}">
      <dgm:prSet/>
      <dgm:spPr/>
      <dgm:t>
        <a:bodyPr/>
        <a:lstStyle/>
        <a:p>
          <a:r>
            <a:rPr lang="en-CA" b="1"/>
            <a:t>Pros:</a:t>
          </a:r>
          <a:r>
            <a:rPr lang="en-CA"/>
            <a:t> Stronger encryption than DES, backward-compatible.</a:t>
          </a:r>
          <a:endParaRPr lang="en-US"/>
        </a:p>
      </dgm:t>
    </dgm:pt>
    <dgm:pt modelId="{097C5096-0E3B-4870-80E7-8C870A869F33}" type="parTrans" cxnId="{6B128B00-64FC-42DF-AC33-D5A333CBE1C9}">
      <dgm:prSet/>
      <dgm:spPr/>
      <dgm:t>
        <a:bodyPr/>
        <a:lstStyle/>
        <a:p>
          <a:endParaRPr lang="en-US"/>
        </a:p>
      </dgm:t>
    </dgm:pt>
    <dgm:pt modelId="{353F4526-CA1E-4DED-A8DE-25F8E11F81E8}" type="sibTrans" cxnId="{6B128B00-64FC-42DF-AC33-D5A333CBE1C9}">
      <dgm:prSet/>
      <dgm:spPr/>
      <dgm:t>
        <a:bodyPr/>
        <a:lstStyle/>
        <a:p>
          <a:endParaRPr lang="en-US"/>
        </a:p>
      </dgm:t>
    </dgm:pt>
    <dgm:pt modelId="{EAB763C4-13CE-427B-B76F-CA96C1FFAC48}">
      <dgm:prSet/>
      <dgm:spPr/>
      <dgm:t>
        <a:bodyPr/>
        <a:lstStyle/>
        <a:p>
          <a:r>
            <a:rPr lang="en-CA" b="1"/>
            <a:t>Cons:</a:t>
          </a:r>
          <a:r>
            <a:rPr lang="en-CA"/>
            <a:t> Computationally intensive, slower than AES.</a:t>
          </a:r>
          <a:endParaRPr lang="en-US"/>
        </a:p>
      </dgm:t>
    </dgm:pt>
    <dgm:pt modelId="{E70F5DC2-36D8-4D68-9C5F-72D0491F8137}" type="parTrans" cxnId="{6A96EECB-1481-4A33-B8EF-E228CC77BD53}">
      <dgm:prSet/>
      <dgm:spPr/>
      <dgm:t>
        <a:bodyPr/>
        <a:lstStyle/>
        <a:p>
          <a:endParaRPr lang="en-US"/>
        </a:p>
      </dgm:t>
    </dgm:pt>
    <dgm:pt modelId="{F7108B51-0B89-48CE-8B02-51B4927224F8}" type="sibTrans" cxnId="{6A96EECB-1481-4A33-B8EF-E228CC77BD53}">
      <dgm:prSet/>
      <dgm:spPr/>
      <dgm:t>
        <a:bodyPr/>
        <a:lstStyle/>
        <a:p>
          <a:endParaRPr lang="en-US"/>
        </a:p>
      </dgm:t>
    </dgm:pt>
    <dgm:pt modelId="{074D5857-1D5A-4074-A172-AE12739F4A35}">
      <dgm:prSet/>
      <dgm:spPr/>
      <dgm:t>
        <a:bodyPr/>
        <a:lstStyle/>
        <a:p>
          <a:r>
            <a:rPr lang="en-CA" b="1"/>
            <a:t>Use Case:</a:t>
          </a:r>
          <a:r>
            <a:rPr lang="en-CA"/>
            <a:t> Still found in legacy financial systems and older hardware.</a:t>
          </a:r>
          <a:endParaRPr lang="en-US"/>
        </a:p>
      </dgm:t>
    </dgm:pt>
    <dgm:pt modelId="{1C9646C9-A4EF-4B71-AE24-D4151183213D}" type="parTrans" cxnId="{CA3B4B1E-4BE8-43CB-BD47-CB3EDA7B459A}">
      <dgm:prSet/>
      <dgm:spPr/>
      <dgm:t>
        <a:bodyPr/>
        <a:lstStyle/>
        <a:p>
          <a:endParaRPr lang="en-US"/>
        </a:p>
      </dgm:t>
    </dgm:pt>
    <dgm:pt modelId="{5E0A0D55-0955-4243-8483-FBD6155E17FC}" type="sibTrans" cxnId="{CA3B4B1E-4BE8-43CB-BD47-CB3EDA7B459A}">
      <dgm:prSet/>
      <dgm:spPr/>
      <dgm:t>
        <a:bodyPr/>
        <a:lstStyle/>
        <a:p>
          <a:endParaRPr lang="en-US"/>
        </a:p>
      </dgm:t>
    </dgm:pt>
    <dgm:pt modelId="{5169A9E3-5112-4F85-A682-70AE5AE978D6}" type="pres">
      <dgm:prSet presAssocID="{7A042B66-A3A3-412A-988C-8EE13C56B5EA}" presName="root" presStyleCnt="0">
        <dgm:presLayoutVars>
          <dgm:dir/>
          <dgm:resizeHandles val="exact"/>
        </dgm:presLayoutVars>
      </dgm:prSet>
      <dgm:spPr/>
    </dgm:pt>
    <dgm:pt modelId="{5AA3A685-2015-4426-8AD9-D88349FB5075}" type="pres">
      <dgm:prSet presAssocID="{607BB1DA-B8FB-4570-B1D1-84039C6FFDD8}" presName="compNode" presStyleCnt="0"/>
      <dgm:spPr/>
    </dgm:pt>
    <dgm:pt modelId="{9DD92683-0912-4AE4-8B7C-3C2DFEC61A87}" type="pres">
      <dgm:prSet presAssocID="{607BB1DA-B8FB-4570-B1D1-84039C6FFDD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 under Magnifying Glass"/>
        </a:ext>
      </dgm:extLst>
    </dgm:pt>
    <dgm:pt modelId="{4CEF97A8-EC3F-46C9-A840-DAE13F4DAA24}" type="pres">
      <dgm:prSet presAssocID="{607BB1DA-B8FB-4570-B1D1-84039C6FFDD8}" presName="spaceRect" presStyleCnt="0"/>
      <dgm:spPr/>
    </dgm:pt>
    <dgm:pt modelId="{F53C6D79-85B5-4143-A76D-512039312B0E}" type="pres">
      <dgm:prSet presAssocID="{607BB1DA-B8FB-4570-B1D1-84039C6FFDD8}" presName="textRect" presStyleLbl="revTx" presStyleIdx="0" presStyleCnt="3">
        <dgm:presLayoutVars>
          <dgm:chMax val="1"/>
          <dgm:chPref val="1"/>
        </dgm:presLayoutVars>
      </dgm:prSet>
      <dgm:spPr/>
    </dgm:pt>
    <dgm:pt modelId="{9B4DD4E4-B70A-415D-BA04-9152E919459E}" type="pres">
      <dgm:prSet presAssocID="{353F4526-CA1E-4DED-A8DE-25F8E11F81E8}" presName="sibTrans" presStyleCnt="0"/>
      <dgm:spPr/>
    </dgm:pt>
    <dgm:pt modelId="{AC6EE614-64F2-4924-8206-6DB783DAD185}" type="pres">
      <dgm:prSet presAssocID="{EAB763C4-13CE-427B-B76F-CA96C1FFAC48}" presName="compNode" presStyleCnt="0"/>
      <dgm:spPr/>
    </dgm:pt>
    <dgm:pt modelId="{2FD1F73F-9753-4970-ABFC-A0B84A541870}" type="pres">
      <dgm:prSet presAssocID="{EAB763C4-13CE-427B-B76F-CA96C1FFAC4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C2339F42-2C29-44FF-BCE0-B75C9BA9BB05}" type="pres">
      <dgm:prSet presAssocID="{EAB763C4-13CE-427B-B76F-CA96C1FFAC48}" presName="spaceRect" presStyleCnt="0"/>
      <dgm:spPr/>
    </dgm:pt>
    <dgm:pt modelId="{F2E62973-A8B9-4AAE-85DA-55ABDBF9A711}" type="pres">
      <dgm:prSet presAssocID="{EAB763C4-13CE-427B-B76F-CA96C1FFAC48}" presName="textRect" presStyleLbl="revTx" presStyleIdx="1" presStyleCnt="3">
        <dgm:presLayoutVars>
          <dgm:chMax val="1"/>
          <dgm:chPref val="1"/>
        </dgm:presLayoutVars>
      </dgm:prSet>
      <dgm:spPr/>
    </dgm:pt>
    <dgm:pt modelId="{E7A4F697-7517-4CC8-9100-B6B836D30093}" type="pres">
      <dgm:prSet presAssocID="{F7108B51-0B89-48CE-8B02-51B4927224F8}" presName="sibTrans" presStyleCnt="0"/>
      <dgm:spPr/>
    </dgm:pt>
    <dgm:pt modelId="{8619118E-DE73-4584-AFFF-304DC8AF8B69}" type="pres">
      <dgm:prSet presAssocID="{074D5857-1D5A-4074-A172-AE12739F4A35}" presName="compNode" presStyleCnt="0"/>
      <dgm:spPr/>
    </dgm:pt>
    <dgm:pt modelId="{FE31A075-FC0F-4210-BA20-863602C8CBB0}" type="pres">
      <dgm:prSet presAssocID="{074D5857-1D5A-4074-A172-AE12739F4A3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24A3BE41-15DD-450C-824E-6FA43062F254}" type="pres">
      <dgm:prSet presAssocID="{074D5857-1D5A-4074-A172-AE12739F4A35}" presName="spaceRect" presStyleCnt="0"/>
      <dgm:spPr/>
    </dgm:pt>
    <dgm:pt modelId="{0A90AD21-7F51-4E8E-ADBC-0091F7D29245}" type="pres">
      <dgm:prSet presAssocID="{074D5857-1D5A-4074-A172-AE12739F4A3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B128B00-64FC-42DF-AC33-D5A333CBE1C9}" srcId="{7A042B66-A3A3-412A-988C-8EE13C56B5EA}" destId="{607BB1DA-B8FB-4570-B1D1-84039C6FFDD8}" srcOrd="0" destOrd="0" parTransId="{097C5096-0E3B-4870-80E7-8C870A869F33}" sibTransId="{353F4526-CA1E-4DED-A8DE-25F8E11F81E8}"/>
    <dgm:cxn modelId="{73E41C05-B7A2-4C46-B4E4-66510AC50A4F}" type="presOf" srcId="{7A042B66-A3A3-412A-988C-8EE13C56B5EA}" destId="{5169A9E3-5112-4F85-A682-70AE5AE978D6}" srcOrd="0" destOrd="0" presId="urn:microsoft.com/office/officeart/2018/2/layout/IconLabelList"/>
    <dgm:cxn modelId="{CA3B4B1E-4BE8-43CB-BD47-CB3EDA7B459A}" srcId="{7A042B66-A3A3-412A-988C-8EE13C56B5EA}" destId="{074D5857-1D5A-4074-A172-AE12739F4A35}" srcOrd="2" destOrd="0" parTransId="{1C9646C9-A4EF-4B71-AE24-D4151183213D}" sibTransId="{5E0A0D55-0955-4243-8483-FBD6155E17FC}"/>
    <dgm:cxn modelId="{FF09CF30-044F-4B6B-8A5E-A837D5B27656}" type="presOf" srcId="{607BB1DA-B8FB-4570-B1D1-84039C6FFDD8}" destId="{F53C6D79-85B5-4143-A76D-512039312B0E}" srcOrd="0" destOrd="0" presId="urn:microsoft.com/office/officeart/2018/2/layout/IconLabelList"/>
    <dgm:cxn modelId="{50BA0339-9DA3-4FE2-A7AE-04FD6EDDB2B0}" type="presOf" srcId="{074D5857-1D5A-4074-A172-AE12739F4A35}" destId="{0A90AD21-7F51-4E8E-ADBC-0091F7D29245}" srcOrd="0" destOrd="0" presId="urn:microsoft.com/office/officeart/2018/2/layout/IconLabelList"/>
    <dgm:cxn modelId="{05BAF0B0-111C-4609-951A-3812A7173DF4}" type="presOf" srcId="{EAB763C4-13CE-427B-B76F-CA96C1FFAC48}" destId="{F2E62973-A8B9-4AAE-85DA-55ABDBF9A711}" srcOrd="0" destOrd="0" presId="urn:microsoft.com/office/officeart/2018/2/layout/IconLabelList"/>
    <dgm:cxn modelId="{6A96EECB-1481-4A33-B8EF-E228CC77BD53}" srcId="{7A042B66-A3A3-412A-988C-8EE13C56B5EA}" destId="{EAB763C4-13CE-427B-B76F-CA96C1FFAC48}" srcOrd="1" destOrd="0" parTransId="{E70F5DC2-36D8-4D68-9C5F-72D0491F8137}" sibTransId="{F7108B51-0B89-48CE-8B02-51B4927224F8}"/>
    <dgm:cxn modelId="{919722B3-C185-45D5-A595-C78C07BEE679}" type="presParOf" srcId="{5169A9E3-5112-4F85-A682-70AE5AE978D6}" destId="{5AA3A685-2015-4426-8AD9-D88349FB5075}" srcOrd="0" destOrd="0" presId="urn:microsoft.com/office/officeart/2018/2/layout/IconLabelList"/>
    <dgm:cxn modelId="{173EB549-6648-4E81-A035-76943E4EC660}" type="presParOf" srcId="{5AA3A685-2015-4426-8AD9-D88349FB5075}" destId="{9DD92683-0912-4AE4-8B7C-3C2DFEC61A87}" srcOrd="0" destOrd="0" presId="urn:microsoft.com/office/officeart/2018/2/layout/IconLabelList"/>
    <dgm:cxn modelId="{4421AD1B-3FFD-4726-8F22-0F9DA3C840E5}" type="presParOf" srcId="{5AA3A685-2015-4426-8AD9-D88349FB5075}" destId="{4CEF97A8-EC3F-46C9-A840-DAE13F4DAA24}" srcOrd="1" destOrd="0" presId="urn:microsoft.com/office/officeart/2018/2/layout/IconLabelList"/>
    <dgm:cxn modelId="{7A442F85-7E43-4518-A2CD-40D9FF9209EE}" type="presParOf" srcId="{5AA3A685-2015-4426-8AD9-D88349FB5075}" destId="{F53C6D79-85B5-4143-A76D-512039312B0E}" srcOrd="2" destOrd="0" presId="urn:microsoft.com/office/officeart/2018/2/layout/IconLabelList"/>
    <dgm:cxn modelId="{E20A49CD-AADB-43FE-8028-3D13D0175F03}" type="presParOf" srcId="{5169A9E3-5112-4F85-A682-70AE5AE978D6}" destId="{9B4DD4E4-B70A-415D-BA04-9152E919459E}" srcOrd="1" destOrd="0" presId="urn:microsoft.com/office/officeart/2018/2/layout/IconLabelList"/>
    <dgm:cxn modelId="{1BB81E57-D876-48F9-84C4-9C6746560528}" type="presParOf" srcId="{5169A9E3-5112-4F85-A682-70AE5AE978D6}" destId="{AC6EE614-64F2-4924-8206-6DB783DAD185}" srcOrd="2" destOrd="0" presId="urn:microsoft.com/office/officeart/2018/2/layout/IconLabelList"/>
    <dgm:cxn modelId="{029CECC5-C6B9-4D84-870E-86A453C8B5EA}" type="presParOf" srcId="{AC6EE614-64F2-4924-8206-6DB783DAD185}" destId="{2FD1F73F-9753-4970-ABFC-A0B84A541870}" srcOrd="0" destOrd="0" presId="urn:microsoft.com/office/officeart/2018/2/layout/IconLabelList"/>
    <dgm:cxn modelId="{A7AE95FA-B4F2-41B5-B128-BB1B769CCC00}" type="presParOf" srcId="{AC6EE614-64F2-4924-8206-6DB783DAD185}" destId="{C2339F42-2C29-44FF-BCE0-B75C9BA9BB05}" srcOrd="1" destOrd="0" presId="urn:microsoft.com/office/officeart/2018/2/layout/IconLabelList"/>
    <dgm:cxn modelId="{BE71B9E5-07F6-4359-A14D-9BFEFD643610}" type="presParOf" srcId="{AC6EE614-64F2-4924-8206-6DB783DAD185}" destId="{F2E62973-A8B9-4AAE-85DA-55ABDBF9A711}" srcOrd="2" destOrd="0" presId="urn:microsoft.com/office/officeart/2018/2/layout/IconLabelList"/>
    <dgm:cxn modelId="{44BE2FCE-B20A-4E2F-950B-C508E983FBB4}" type="presParOf" srcId="{5169A9E3-5112-4F85-A682-70AE5AE978D6}" destId="{E7A4F697-7517-4CC8-9100-B6B836D30093}" srcOrd="3" destOrd="0" presId="urn:microsoft.com/office/officeart/2018/2/layout/IconLabelList"/>
    <dgm:cxn modelId="{D2F9AC2E-35FE-4283-AF14-C9279AD1E5BE}" type="presParOf" srcId="{5169A9E3-5112-4F85-A682-70AE5AE978D6}" destId="{8619118E-DE73-4584-AFFF-304DC8AF8B69}" srcOrd="4" destOrd="0" presId="urn:microsoft.com/office/officeart/2018/2/layout/IconLabelList"/>
    <dgm:cxn modelId="{D347E718-5318-4A0B-BDAD-33D2BF0E8D97}" type="presParOf" srcId="{8619118E-DE73-4584-AFFF-304DC8AF8B69}" destId="{FE31A075-FC0F-4210-BA20-863602C8CBB0}" srcOrd="0" destOrd="0" presId="urn:microsoft.com/office/officeart/2018/2/layout/IconLabelList"/>
    <dgm:cxn modelId="{7CBEFD10-3ED6-4E09-8BD0-73EAC0FD5116}" type="presParOf" srcId="{8619118E-DE73-4584-AFFF-304DC8AF8B69}" destId="{24A3BE41-15DD-450C-824E-6FA43062F254}" srcOrd="1" destOrd="0" presId="urn:microsoft.com/office/officeart/2018/2/layout/IconLabelList"/>
    <dgm:cxn modelId="{B36E965D-5ACE-4237-85F3-8A14FD88BB78}" type="presParOf" srcId="{8619118E-DE73-4584-AFFF-304DC8AF8B69}" destId="{0A90AD21-7F51-4E8E-ADBC-0091F7D2924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FD7349-C7AF-412F-8B85-512F78DC6E5F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FDB65A0-0FF0-4554-AC7A-90F2220E9866}">
      <dgm:prSet/>
      <dgm:spPr/>
      <dgm:t>
        <a:bodyPr/>
        <a:lstStyle/>
        <a:p>
          <a:r>
            <a:rPr lang="en-CA" b="1"/>
            <a:t>3DES had limitations</a:t>
          </a:r>
          <a:r>
            <a:rPr lang="en-CA"/>
            <a:t> → Need for a more secure, efficient encryption standard.</a:t>
          </a:r>
          <a:endParaRPr lang="en-US"/>
        </a:p>
      </dgm:t>
    </dgm:pt>
    <dgm:pt modelId="{4E3ADF93-1E7B-4EB9-96E8-0A831C684453}" type="parTrans" cxnId="{5DC78279-3C69-4176-BD73-F86E1A90D5FF}">
      <dgm:prSet/>
      <dgm:spPr/>
      <dgm:t>
        <a:bodyPr/>
        <a:lstStyle/>
        <a:p>
          <a:endParaRPr lang="en-US"/>
        </a:p>
      </dgm:t>
    </dgm:pt>
    <dgm:pt modelId="{9C66361E-5EDD-42FF-8D07-86B8266286EB}" type="sibTrans" cxnId="{5DC78279-3C69-4176-BD73-F86E1A90D5FF}">
      <dgm:prSet/>
      <dgm:spPr/>
      <dgm:t>
        <a:bodyPr/>
        <a:lstStyle/>
        <a:p>
          <a:endParaRPr lang="en-US"/>
        </a:p>
      </dgm:t>
    </dgm:pt>
    <dgm:pt modelId="{09C80280-8C3A-4079-94A7-BD87EA5B7B94}">
      <dgm:prSet/>
      <dgm:spPr/>
      <dgm:t>
        <a:bodyPr/>
        <a:lstStyle/>
        <a:p>
          <a:r>
            <a:rPr lang="en-CA" b="1"/>
            <a:t>AES selected in 2001</a:t>
          </a:r>
          <a:r>
            <a:rPr lang="en-CA"/>
            <a:t> as the U.S. government standard.</a:t>
          </a:r>
          <a:endParaRPr lang="en-US"/>
        </a:p>
      </dgm:t>
    </dgm:pt>
    <dgm:pt modelId="{E3B657E5-CA83-4667-ADF7-0046A606279F}" type="parTrans" cxnId="{63BFA5A2-F3E5-4F18-AF07-92A08F06E11F}">
      <dgm:prSet/>
      <dgm:spPr/>
      <dgm:t>
        <a:bodyPr/>
        <a:lstStyle/>
        <a:p>
          <a:endParaRPr lang="en-US"/>
        </a:p>
      </dgm:t>
    </dgm:pt>
    <dgm:pt modelId="{A7BE96F7-776B-471C-9AEA-CDE7033EB12A}" type="sibTrans" cxnId="{63BFA5A2-F3E5-4F18-AF07-92A08F06E11F}">
      <dgm:prSet/>
      <dgm:spPr/>
      <dgm:t>
        <a:bodyPr/>
        <a:lstStyle/>
        <a:p>
          <a:endParaRPr lang="en-US"/>
        </a:p>
      </dgm:t>
    </dgm:pt>
    <dgm:pt modelId="{34952644-2467-4BCD-B714-FA03EBB0E561}">
      <dgm:prSet/>
      <dgm:spPr/>
      <dgm:t>
        <a:bodyPr/>
        <a:lstStyle/>
        <a:p>
          <a:r>
            <a:rPr lang="en-CA"/>
            <a:t>Transition required software updates and adoption of new cryptographic libraries.</a:t>
          </a:r>
          <a:endParaRPr lang="en-US"/>
        </a:p>
      </dgm:t>
    </dgm:pt>
    <dgm:pt modelId="{CD743B29-2ADA-45DD-883A-3A38C6D97D29}" type="parTrans" cxnId="{A73948AA-1720-4046-B6B5-C4B01ED9730F}">
      <dgm:prSet/>
      <dgm:spPr/>
      <dgm:t>
        <a:bodyPr/>
        <a:lstStyle/>
        <a:p>
          <a:endParaRPr lang="en-US"/>
        </a:p>
      </dgm:t>
    </dgm:pt>
    <dgm:pt modelId="{A253DFEA-D7E0-4837-9CF7-CE247D373175}" type="sibTrans" cxnId="{A73948AA-1720-4046-B6B5-C4B01ED9730F}">
      <dgm:prSet/>
      <dgm:spPr/>
      <dgm:t>
        <a:bodyPr/>
        <a:lstStyle/>
        <a:p>
          <a:endParaRPr lang="en-US"/>
        </a:p>
      </dgm:t>
    </dgm:pt>
    <dgm:pt modelId="{0664A843-E985-2441-819E-05CD81E18FFD}" type="pres">
      <dgm:prSet presAssocID="{9CFD7349-C7AF-412F-8B85-512F78DC6E5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6317559-1F12-7C41-9DEC-6081BB25E0F5}" type="pres">
      <dgm:prSet presAssocID="{4FDB65A0-0FF0-4554-AC7A-90F2220E9866}" presName="hierRoot1" presStyleCnt="0">
        <dgm:presLayoutVars>
          <dgm:hierBranch val="init"/>
        </dgm:presLayoutVars>
      </dgm:prSet>
      <dgm:spPr/>
    </dgm:pt>
    <dgm:pt modelId="{FEE17EFC-5602-7E4F-9381-D2770BED9BE8}" type="pres">
      <dgm:prSet presAssocID="{4FDB65A0-0FF0-4554-AC7A-90F2220E9866}" presName="rootComposite1" presStyleCnt="0"/>
      <dgm:spPr/>
    </dgm:pt>
    <dgm:pt modelId="{77B6B0C0-4971-9846-8D4F-C04628DEE964}" type="pres">
      <dgm:prSet presAssocID="{4FDB65A0-0FF0-4554-AC7A-90F2220E9866}" presName="rootText1" presStyleLbl="node0" presStyleIdx="0" presStyleCnt="3">
        <dgm:presLayoutVars>
          <dgm:chPref val="3"/>
        </dgm:presLayoutVars>
      </dgm:prSet>
      <dgm:spPr/>
    </dgm:pt>
    <dgm:pt modelId="{389C0288-F69E-7B40-8F58-66DB02D59E87}" type="pres">
      <dgm:prSet presAssocID="{4FDB65A0-0FF0-4554-AC7A-90F2220E9866}" presName="rootConnector1" presStyleLbl="node1" presStyleIdx="0" presStyleCnt="0"/>
      <dgm:spPr/>
    </dgm:pt>
    <dgm:pt modelId="{0E78797F-ED0C-9B4C-994F-2A8333D26983}" type="pres">
      <dgm:prSet presAssocID="{4FDB65A0-0FF0-4554-AC7A-90F2220E9866}" presName="hierChild2" presStyleCnt="0"/>
      <dgm:spPr/>
    </dgm:pt>
    <dgm:pt modelId="{FFCE47EF-510C-654A-A07F-47EAFC9DF265}" type="pres">
      <dgm:prSet presAssocID="{4FDB65A0-0FF0-4554-AC7A-90F2220E9866}" presName="hierChild3" presStyleCnt="0"/>
      <dgm:spPr/>
    </dgm:pt>
    <dgm:pt modelId="{CA692426-8787-2140-8CB1-A15503E5AB51}" type="pres">
      <dgm:prSet presAssocID="{09C80280-8C3A-4079-94A7-BD87EA5B7B94}" presName="hierRoot1" presStyleCnt="0">
        <dgm:presLayoutVars>
          <dgm:hierBranch val="init"/>
        </dgm:presLayoutVars>
      </dgm:prSet>
      <dgm:spPr/>
    </dgm:pt>
    <dgm:pt modelId="{749A8B64-047A-1E4B-BB65-8AD390672251}" type="pres">
      <dgm:prSet presAssocID="{09C80280-8C3A-4079-94A7-BD87EA5B7B94}" presName="rootComposite1" presStyleCnt="0"/>
      <dgm:spPr/>
    </dgm:pt>
    <dgm:pt modelId="{2AB31133-888E-E54E-9662-2CB2F1BEA371}" type="pres">
      <dgm:prSet presAssocID="{09C80280-8C3A-4079-94A7-BD87EA5B7B94}" presName="rootText1" presStyleLbl="node0" presStyleIdx="1" presStyleCnt="3">
        <dgm:presLayoutVars>
          <dgm:chPref val="3"/>
        </dgm:presLayoutVars>
      </dgm:prSet>
      <dgm:spPr/>
    </dgm:pt>
    <dgm:pt modelId="{324EE78B-AEB6-DA47-93CA-7453C79AE13F}" type="pres">
      <dgm:prSet presAssocID="{09C80280-8C3A-4079-94A7-BD87EA5B7B94}" presName="rootConnector1" presStyleLbl="node1" presStyleIdx="0" presStyleCnt="0"/>
      <dgm:spPr/>
    </dgm:pt>
    <dgm:pt modelId="{B998D062-2316-0E49-B0C7-2A13F07B794A}" type="pres">
      <dgm:prSet presAssocID="{09C80280-8C3A-4079-94A7-BD87EA5B7B94}" presName="hierChild2" presStyleCnt="0"/>
      <dgm:spPr/>
    </dgm:pt>
    <dgm:pt modelId="{1EE7DB5A-753D-9A4D-A6A7-D529AB73FE62}" type="pres">
      <dgm:prSet presAssocID="{09C80280-8C3A-4079-94A7-BD87EA5B7B94}" presName="hierChild3" presStyleCnt="0"/>
      <dgm:spPr/>
    </dgm:pt>
    <dgm:pt modelId="{DDD7B7A0-7854-F847-80DB-101C24C8F35D}" type="pres">
      <dgm:prSet presAssocID="{34952644-2467-4BCD-B714-FA03EBB0E561}" presName="hierRoot1" presStyleCnt="0">
        <dgm:presLayoutVars>
          <dgm:hierBranch val="init"/>
        </dgm:presLayoutVars>
      </dgm:prSet>
      <dgm:spPr/>
    </dgm:pt>
    <dgm:pt modelId="{95B53D7E-3E8F-A447-9C2C-00596BDE11C8}" type="pres">
      <dgm:prSet presAssocID="{34952644-2467-4BCD-B714-FA03EBB0E561}" presName="rootComposite1" presStyleCnt="0"/>
      <dgm:spPr/>
    </dgm:pt>
    <dgm:pt modelId="{DF129EBF-9A09-6940-8EA1-9CA6F0204797}" type="pres">
      <dgm:prSet presAssocID="{34952644-2467-4BCD-B714-FA03EBB0E561}" presName="rootText1" presStyleLbl="node0" presStyleIdx="2" presStyleCnt="3">
        <dgm:presLayoutVars>
          <dgm:chPref val="3"/>
        </dgm:presLayoutVars>
      </dgm:prSet>
      <dgm:spPr/>
    </dgm:pt>
    <dgm:pt modelId="{6C48310B-BC74-704E-BF08-64FB61798492}" type="pres">
      <dgm:prSet presAssocID="{34952644-2467-4BCD-B714-FA03EBB0E561}" presName="rootConnector1" presStyleLbl="node1" presStyleIdx="0" presStyleCnt="0"/>
      <dgm:spPr/>
    </dgm:pt>
    <dgm:pt modelId="{77E4919E-BA36-B34F-BE32-2C9F6F1D343C}" type="pres">
      <dgm:prSet presAssocID="{34952644-2467-4BCD-B714-FA03EBB0E561}" presName="hierChild2" presStyleCnt="0"/>
      <dgm:spPr/>
    </dgm:pt>
    <dgm:pt modelId="{F09334BE-1D6F-114C-840F-5B15FA5AFEB0}" type="pres">
      <dgm:prSet presAssocID="{34952644-2467-4BCD-B714-FA03EBB0E561}" presName="hierChild3" presStyleCnt="0"/>
      <dgm:spPr/>
    </dgm:pt>
  </dgm:ptLst>
  <dgm:cxnLst>
    <dgm:cxn modelId="{7201CF20-39BA-2B44-ADB7-01C2B0891667}" type="presOf" srcId="{4FDB65A0-0FF0-4554-AC7A-90F2220E9866}" destId="{389C0288-F69E-7B40-8F58-66DB02D59E87}" srcOrd="1" destOrd="0" presId="urn:microsoft.com/office/officeart/2009/3/layout/HorizontalOrganizationChart"/>
    <dgm:cxn modelId="{5DC78279-3C69-4176-BD73-F86E1A90D5FF}" srcId="{9CFD7349-C7AF-412F-8B85-512F78DC6E5F}" destId="{4FDB65A0-0FF0-4554-AC7A-90F2220E9866}" srcOrd="0" destOrd="0" parTransId="{4E3ADF93-1E7B-4EB9-96E8-0A831C684453}" sibTransId="{9C66361E-5EDD-42FF-8D07-86B8266286EB}"/>
    <dgm:cxn modelId="{F7F95099-41DD-4341-8CC8-183F43B591B5}" type="presOf" srcId="{34952644-2467-4BCD-B714-FA03EBB0E561}" destId="{DF129EBF-9A09-6940-8EA1-9CA6F0204797}" srcOrd="0" destOrd="0" presId="urn:microsoft.com/office/officeart/2009/3/layout/HorizontalOrganizationChart"/>
    <dgm:cxn modelId="{63BFA5A2-F3E5-4F18-AF07-92A08F06E11F}" srcId="{9CFD7349-C7AF-412F-8B85-512F78DC6E5F}" destId="{09C80280-8C3A-4079-94A7-BD87EA5B7B94}" srcOrd="1" destOrd="0" parTransId="{E3B657E5-CA83-4667-ADF7-0046A606279F}" sibTransId="{A7BE96F7-776B-471C-9AEA-CDE7033EB12A}"/>
    <dgm:cxn modelId="{A73948AA-1720-4046-B6B5-C4B01ED9730F}" srcId="{9CFD7349-C7AF-412F-8B85-512F78DC6E5F}" destId="{34952644-2467-4BCD-B714-FA03EBB0E561}" srcOrd="2" destOrd="0" parTransId="{CD743B29-2ADA-45DD-883A-3A38C6D97D29}" sibTransId="{A253DFEA-D7E0-4837-9CF7-CE247D373175}"/>
    <dgm:cxn modelId="{1D7DE0B4-F062-E143-A244-244813FF2833}" type="presOf" srcId="{9CFD7349-C7AF-412F-8B85-512F78DC6E5F}" destId="{0664A843-E985-2441-819E-05CD81E18FFD}" srcOrd="0" destOrd="0" presId="urn:microsoft.com/office/officeart/2009/3/layout/HorizontalOrganizationChart"/>
    <dgm:cxn modelId="{AAC220C7-FAD7-AF49-B845-A18452D03431}" type="presOf" srcId="{09C80280-8C3A-4079-94A7-BD87EA5B7B94}" destId="{2AB31133-888E-E54E-9662-2CB2F1BEA371}" srcOrd="0" destOrd="0" presId="urn:microsoft.com/office/officeart/2009/3/layout/HorizontalOrganizationChart"/>
    <dgm:cxn modelId="{0FD0CEF1-E394-9449-A32F-6023084B4DEB}" type="presOf" srcId="{09C80280-8C3A-4079-94A7-BD87EA5B7B94}" destId="{324EE78B-AEB6-DA47-93CA-7453C79AE13F}" srcOrd="1" destOrd="0" presId="urn:microsoft.com/office/officeart/2009/3/layout/HorizontalOrganizationChart"/>
    <dgm:cxn modelId="{58CE4EF3-F749-C84C-9D77-AACBC224938D}" type="presOf" srcId="{4FDB65A0-0FF0-4554-AC7A-90F2220E9866}" destId="{77B6B0C0-4971-9846-8D4F-C04628DEE964}" srcOrd="0" destOrd="0" presId="urn:microsoft.com/office/officeart/2009/3/layout/HorizontalOrganizationChart"/>
    <dgm:cxn modelId="{B72CDAFE-D355-2344-939B-9B1FECFB2D15}" type="presOf" srcId="{34952644-2467-4BCD-B714-FA03EBB0E561}" destId="{6C48310B-BC74-704E-BF08-64FB61798492}" srcOrd="1" destOrd="0" presId="urn:microsoft.com/office/officeart/2009/3/layout/HorizontalOrganizationChart"/>
    <dgm:cxn modelId="{235D3295-82D3-864A-AA96-85261BAA3EE7}" type="presParOf" srcId="{0664A843-E985-2441-819E-05CD81E18FFD}" destId="{46317559-1F12-7C41-9DEC-6081BB25E0F5}" srcOrd="0" destOrd="0" presId="urn:microsoft.com/office/officeart/2009/3/layout/HorizontalOrganizationChart"/>
    <dgm:cxn modelId="{223AE122-F879-8A40-90DC-FD52B16D27E8}" type="presParOf" srcId="{46317559-1F12-7C41-9DEC-6081BB25E0F5}" destId="{FEE17EFC-5602-7E4F-9381-D2770BED9BE8}" srcOrd="0" destOrd="0" presId="urn:microsoft.com/office/officeart/2009/3/layout/HorizontalOrganizationChart"/>
    <dgm:cxn modelId="{C4D181C4-12F2-784C-861F-F74D0EAC57FD}" type="presParOf" srcId="{FEE17EFC-5602-7E4F-9381-D2770BED9BE8}" destId="{77B6B0C0-4971-9846-8D4F-C04628DEE964}" srcOrd="0" destOrd="0" presId="urn:microsoft.com/office/officeart/2009/3/layout/HorizontalOrganizationChart"/>
    <dgm:cxn modelId="{B03D7876-7A5C-8245-99B7-99E6D1F1CA0E}" type="presParOf" srcId="{FEE17EFC-5602-7E4F-9381-D2770BED9BE8}" destId="{389C0288-F69E-7B40-8F58-66DB02D59E87}" srcOrd="1" destOrd="0" presId="urn:microsoft.com/office/officeart/2009/3/layout/HorizontalOrganizationChart"/>
    <dgm:cxn modelId="{86E53B51-32FC-8442-9735-FEA08E66FACB}" type="presParOf" srcId="{46317559-1F12-7C41-9DEC-6081BB25E0F5}" destId="{0E78797F-ED0C-9B4C-994F-2A8333D26983}" srcOrd="1" destOrd="0" presId="urn:microsoft.com/office/officeart/2009/3/layout/HorizontalOrganizationChart"/>
    <dgm:cxn modelId="{72EE6806-8BF4-5445-A175-E4134DA17B34}" type="presParOf" srcId="{46317559-1F12-7C41-9DEC-6081BB25E0F5}" destId="{FFCE47EF-510C-654A-A07F-47EAFC9DF265}" srcOrd="2" destOrd="0" presId="urn:microsoft.com/office/officeart/2009/3/layout/HorizontalOrganizationChart"/>
    <dgm:cxn modelId="{D275DBFA-0793-A148-B1AE-87F0D95EC336}" type="presParOf" srcId="{0664A843-E985-2441-819E-05CD81E18FFD}" destId="{CA692426-8787-2140-8CB1-A15503E5AB51}" srcOrd="1" destOrd="0" presId="urn:microsoft.com/office/officeart/2009/3/layout/HorizontalOrganizationChart"/>
    <dgm:cxn modelId="{D54F2E99-99BF-9F49-8F69-A0763989A2A6}" type="presParOf" srcId="{CA692426-8787-2140-8CB1-A15503E5AB51}" destId="{749A8B64-047A-1E4B-BB65-8AD390672251}" srcOrd="0" destOrd="0" presId="urn:microsoft.com/office/officeart/2009/3/layout/HorizontalOrganizationChart"/>
    <dgm:cxn modelId="{A7DF97AC-A4BE-A145-92E7-955D3C7BD279}" type="presParOf" srcId="{749A8B64-047A-1E4B-BB65-8AD390672251}" destId="{2AB31133-888E-E54E-9662-2CB2F1BEA371}" srcOrd="0" destOrd="0" presId="urn:microsoft.com/office/officeart/2009/3/layout/HorizontalOrganizationChart"/>
    <dgm:cxn modelId="{1E4F5472-C22B-FA44-84EE-E785EB00EA7D}" type="presParOf" srcId="{749A8B64-047A-1E4B-BB65-8AD390672251}" destId="{324EE78B-AEB6-DA47-93CA-7453C79AE13F}" srcOrd="1" destOrd="0" presId="urn:microsoft.com/office/officeart/2009/3/layout/HorizontalOrganizationChart"/>
    <dgm:cxn modelId="{8DF3BFF0-3D9A-CF44-B4A1-B24B74B4564C}" type="presParOf" srcId="{CA692426-8787-2140-8CB1-A15503E5AB51}" destId="{B998D062-2316-0E49-B0C7-2A13F07B794A}" srcOrd="1" destOrd="0" presId="urn:microsoft.com/office/officeart/2009/3/layout/HorizontalOrganizationChart"/>
    <dgm:cxn modelId="{106B98D8-3284-A44D-9909-0D719C732FF0}" type="presParOf" srcId="{CA692426-8787-2140-8CB1-A15503E5AB51}" destId="{1EE7DB5A-753D-9A4D-A6A7-D529AB73FE62}" srcOrd="2" destOrd="0" presId="urn:microsoft.com/office/officeart/2009/3/layout/HorizontalOrganizationChart"/>
    <dgm:cxn modelId="{E7B0CAE9-5BDA-2749-9E56-B552EB5D80E4}" type="presParOf" srcId="{0664A843-E985-2441-819E-05CD81E18FFD}" destId="{DDD7B7A0-7854-F847-80DB-101C24C8F35D}" srcOrd="2" destOrd="0" presId="urn:microsoft.com/office/officeart/2009/3/layout/HorizontalOrganizationChart"/>
    <dgm:cxn modelId="{71355FC1-B63A-A64F-B60D-436626B4315B}" type="presParOf" srcId="{DDD7B7A0-7854-F847-80DB-101C24C8F35D}" destId="{95B53D7E-3E8F-A447-9C2C-00596BDE11C8}" srcOrd="0" destOrd="0" presId="urn:microsoft.com/office/officeart/2009/3/layout/HorizontalOrganizationChart"/>
    <dgm:cxn modelId="{8BA21200-A086-C541-9A5B-786BAEFA0527}" type="presParOf" srcId="{95B53D7E-3E8F-A447-9C2C-00596BDE11C8}" destId="{DF129EBF-9A09-6940-8EA1-9CA6F0204797}" srcOrd="0" destOrd="0" presId="urn:microsoft.com/office/officeart/2009/3/layout/HorizontalOrganizationChart"/>
    <dgm:cxn modelId="{21F76B5E-C138-8743-996A-471D87C9D394}" type="presParOf" srcId="{95B53D7E-3E8F-A447-9C2C-00596BDE11C8}" destId="{6C48310B-BC74-704E-BF08-64FB61798492}" srcOrd="1" destOrd="0" presId="urn:microsoft.com/office/officeart/2009/3/layout/HorizontalOrganizationChart"/>
    <dgm:cxn modelId="{1AD58B17-6886-4E4D-AF18-3ECB29C7524A}" type="presParOf" srcId="{DDD7B7A0-7854-F847-80DB-101C24C8F35D}" destId="{77E4919E-BA36-B34F-BE32-2C9F6F1D343C}" srcOrd="1" destOrd="0" presId="urn:microsoft.com/office/officeart/2009/3/layout/HorizontalOrganizationChart"/>
    <dgm:cxn modelId="{C8DDEB22-CDC3-3B4E-96C1-1F099F9802FC}" type="presParOf" srcId="{DDD7B7A0-7854-F847-80DB-101C24C8F35D}" destId="{F09334BE-1D6F-114C-840F-5B15FA5AFEB0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22D6C2-97FC-4879-8D3C-A951E73509B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3B4D361-D0E8-447A-93A9-97792BF02BC3}">
      <dgm:prSet/>
      <dgm:spPr/>
      <dgm:t>
        <a:bodyPr/>
        <a:lstStyle/>
        <a:p>
          <a:r>
            <a:rPr lang="en-CA"/>
            <a:t>Chosen as the </a:t>
          </a:r>
          <a:r>
            <a:rPr lang="en-CA" b="1"/>
            <a:t>Advanced Encryption Standard (AES) in 2001</a:t>
          </a:r>
          <a:r>
            <a:rPr lang="en-CA"/>
            <a:t>.</a:t>
          </a:r>
          <a:endParaRPr lang="en-US"/>
        </a:p>
      </dgm:t>
    </dgm:pt>
    <dgm:pt modelId="{9EF45F6A-814E-4B73-BC8B-F495BEDE3CAA}" type="parTrans" cxnId="{72061C09-DA83-4076-94D1-57E894A6E08F}">
      <dgm:prSet/>
      <dgm:spPr/>
      <dgm:t>
        <a:bodyPr/>
        <a:lstStyle/>
        <a:p>
          <a:endParaRPr lang="en-US"/>
        </a:p>
      </dgm:t>
    </dgm:pt>
    <dgm:pt modelId="{3FB4F765-F928-4691-9B18-06374C447B19}" type="sibTrans" cxnId="{72061C09-DA83-4076-94D1-57E894A6E08F}">
      <dgm:prSet/>
      <dgm:spPr/>
      <dgm:t>
        <a:bodyPr/>
        <a:lstStyle/>
        <a:p>
          <a:endParaRPr lang="en-US"/>
        </a:p>
      </dgm:t>
    </dgm:pt>
    <dgm:pt modelId="{7F266FE5-894B-4E7A-882E-81042E912560}">
      <dgm:prSet/>
      <dgm:spPr/>
      <dgm:t>
        <a:bodyPr/>
        <a:lstStyle/>
        <a:p>
          <a:r>
            <a:rPr lang="en-CA" b="1"/>
            <a:t>Supports 128-bit, 192-bit, and 256-bit key lengths</a:t>
          </a:r>
          <a:r>
            <a:rPr lang="en-CA"/>
            <a:t> for stronger security.</a:t>
          </a:r>
          <a:endParaRPr lang="en-US"/>
        </a:p>
      </dgm:t>
    </dgm:pt>
    <dgm:pt modelId="{BAD8D3CF-FA71-486C-975D-0C9831101F9F}" type="parTrans" cxnId="{F1D075D9-A6E8-4705-817A-1878685E63B4}">
      <dgm:prSet/>
      <dgm:spPr/>
      <dgm:t>
        <a:bodyPr/>
        <a:lstStyle/>
        <a:p>
          <a:endParaRPr lang="en-US"/>
        </a:p>
      </dgm:t>
    </dgm:pt>
    <dgm:pt modelId="{B42132BA-47FE-4808-BAFD-4E3D6FFE9165}" type="sibTrans" cxnId="{F1D075D9-A6E8-4705-817A-1878685E63B4}">
      <dgm:prSet/>
      <dgm:spPr/>
      <dgm:t>
        <a:bodyPr/>
        <a:lstStyle/>
        <a:p>
          <a:endParaRPr lang="en-US"/>
        </a:p>
      </dgm:t>
    </dgm:pt>
    <dgm:pt modelId="{D898EB06-5EC4-44C6-AABA-9E655FA02B01}">
      <dgm:prSet/>
      <dgm:spPr/>
      <dgm:t>
        <a:bodyPr/>
        <a:lstStyle/>
        <a:p>
          <a:r>
            <a:rPr lang="en-CA"/>
            <a:t>Efficient, secure, and widely adopted across industries.</a:t>
          </a:r>
          <a:endParaRPr lang="en-US"/>
        </a:p>
      </dgm:t>
    </dgm:pt>
    <dgm:pt modelId="{D0900296-4B7C-4D85-939C-ACAB4983D960}" type="parTrans" cxnId="{36CA67A7-D2C2-4AF1-A19A-ED0D851CA732}">
      <dgm:prSet/>
      <dgm:spPr/>
      <dgm:t>
        <a:bodyPr/>
        <a:lstStyle/>
        <a:p>
          <a:endParaRPr lang="en-US"/>
        </a:p>
      </dgm:t>
    </dgm:pt>
    <dgm:pt modelId="{4A8B0887-943C-44C0-943A-AFB4A7670EE4}" type="sibTrans" cxnId="{36CA67A7-D2C2-4AF1-A19A-ED0D851CA732}">
      <dgm:prSet/>
      <dgm:spPr/>
      <dgm:t>
        <a:bodyPr/>
        <a:lstStyle/>
        <a:p>
          <a:endParaRPr lang="en-US"/>
        </a:p>
      </dgm:t>
    </dgm:pt>
    <dgm:pt modelId="{01B29901-87F5-42DB-AD97-91F036DCA2F5}" type="pres">
      <dgm:prSet presAssocID="{7722D6C2-97FC-4879-8D3C-A951E73509B7}" presName="root" presStyleCnt="0">
        <dgm:presLayoutVars>
          <dgm:dir/>
          <dgm:resizeHandles val="exact"/>
        </dgm:presLayoutVars>
      </dgm:prSet>
      <dgm:spPr/>
    </dgm:pt>
    <dgm:pt modelId="{C9BB0433-D850-4D7F-BCE1-3D70078AEC5A}" type="pres">
      <dgm:prSet presAssocID="{C3B4D361-D0E8-447A-93A9-97792BF02BC3}" presName="compNode" presStyleCnt="0"/>
      <dgm:spPr/>
    </dgm:pt>
    <dgm:pt modelId="{448A867F-616B-4FA2-A6AE-B3AAA82EB44A}" type="pres">
      <dgm:prSet presAssocID="{C3B4D361-D0E8-447A-93A9-97792BF02BC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91A7ACBC-2231-41A1-B63A-618487B30E0A}" type="pres">
      <dgm:prSet presAssocID="{C3B4D361-D0E8-447A-93A9-97792BF02BC3}" presName="spaceRect" presStyleCnt="0"/>
      <dgm:spPr/>
    </dgm:pt>
    <dgm:pt modelId="{A62C2837-1E52-449B-A003-C321AF71DE81}" type="pres">
      <dgm:prSet presAssocID="{C3B4D361-D0E8-447A-93A9-97792BF02BC3}" presName="textRect" presStyleLbl="revTx" presStyleIdx="0" presStyleCnt="3">
        <dgm:presLayoutVars>
          <dgm:chMax val="1"/>
          <dgm:chPref val="1"/>
        </dgm:presLayoutVars>
      </dgm:prSet>
      <dgm:spPr/>
    </dgm:pt>
    <dgm:pt modelId="{122A6447-AB4B-4060-A392-5A5CD1557FC5}" type="pres">
      <dgm:prSet presAssocID="{3FB4F765-F928-4691-9B18-06374C447B19}" presName="sibTrans" presStyleCnt="0"/>
      <dgm:spPr/>
    </dgm:pt>
    <dgm:pt modelId="{9CDD91E2-3924-40E4-8054-911E3C9ECE26}" type="pres">
      <dgm:prSet presAssocID="{7F266FE5-894B-4E7A-882E-81042E912560}" presName="compNode" presStyleCnt="0"/>
      <dgm:spPr/>
    </dgm:pt>
    <dgm:pt modelId="{3A480508-0EA4-4286-B039-23B34C8DD3A5}" type="pres">
      <dgm:prSet presAssocID="{7F266FE5-894B-4E7A-882E-81042E91256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fe"/>
        </a:ext>
      </dgm:extLst>
    </dgm:pt>
    <dgm:pt modelId="{484B6D7C-03FA-44B9-8A19-6D4606A2D29D}" type="pres">
      <dgm:prSet presAssocID="{7F266FE5-894B-4E7A-882E-81042E912560}" presName="spaceRect" presStyleCnt="0"/>
      <dgm:spPr/>
    </dgm:pt>
    <dgm:pt modelId="{4459F4E5-5453-467D-9D7A-3D5E59ACF489}" type="pres">
      <dgm:prSet presAssocID="{7F266FE5-894B-4E7A-882E-81042E912560}" presName="textRect" presStyleLbl="revTx" presStyleIdx="1" presStyleCnt="3">
        <dgm:presLayoutVars>
          <dgm:chMax val="1"/>
          <dgm:chPref val="1"/>
        </dgm:presLayoutVars>
      </dgm:prSet>
      <dgm:spPr/>
    </dgm:pt>
    <dgm:pt modelId="{19525DAA-2963-4837-8A20-83BAD8178879}" type="pres">
      <dgm:prSet presAssocID="{B42132BA-47FE-4808-BAFD-4E3D6FFE9165}" presName="sibTrans" presStyleCnt="0"/>
      <dgm:spPr/>
    </dgm:pt>
    <dgm:pt modelId="{5D515912-68BB-457B-B844-E1DFD02B2000}" type="pres">
      <dgm:prSet presAssocID="{D898EB06-5EC4-44C6-AABA-9E655FA02B01}" presName="compNode" presStyleCnt="0"/>
      <dgm:spPr/>
    </dgm:pt>
    <dgm:pt modelId="{74C9C310-71C7-4F39-9147-230515572CBD}" type="pres">
      <dgm:prSet presAssocID="{D898EB06-5EC4-44C6-AABA-9E655FA02B0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C7C37E00-6C22-409B-BF3C-C30F734E6256}" type="pres">
      <dgm:prSet presAssocID="{D898EB06-5EC4-44C6-AABA-9E655FA02B01}" presName="spaceRect" presStyleCnt="0"/>
      <dgm:spPr/>
    </dgm:pt>
    <dgm:pt modelId="{D8D99019-F34A-4CE4-820D-B90CB322A4B0}" type="pres">
      <dgm:prSet presAssocID="{D898EB06-5EC4-44C6-AABA-9E655FA02B0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2061C09-DA83-4076-94D1-57E894A6E08F}" srcId="{7722D6C2-97FC-4879-8D3C-A951E73509B7}" destId="{C3B4D361-D0E8-447A-93A9-97792BF02BC3}" srcOrd="0" destOrd="0" parTransId="{9EF45F6A-814E-4B73-BC8B-F495BEDE3CAA}" sibTransId="{3FB4F765-F928-4691-9B18-06374C447B19}"/>
    <dgm:cxn modelId="{13DA7760-1A0E-42E4-B431-FF0F16A0430D}" type="presOf" srcId="{C3B4D361-D0E8-447A-93A9-97792BF02BC3}" destId="{A62C2837-1E52-449B-A003-C321AF71DE81}" srcOrd="0" destOrd="0" presId="urn:microsoft.com/office/officeart/2018/2/layout/IconLabelList"/>
    <dgm:cxn modelId="{4098CA83-810D-4B2A-88AA-7B4E738C353A}" type="presOf" srcId="{D898EB06-5EC4-44C6-AABA-9E655FA02B01}" destId="{D8D99019-F34A-4CE4-820D-B90CB322A4B0}" srcOrd="0" destOrd="0" presId="urn:microsoft.com/office/officeart/2018/2/layout/IconLabelList"/>
    <dgm:cxn modelId="{2191F08F-5D95-4A61-B12C-0BF6C1EA36F1}" type="presOf" srcId="{7722D6C2-97FC-4879-8D3C-A951E73509B7}" destId="{01B29901-87F5-42DB-AD97-91F036DCA2F5}" srcOrd="0" destOrd="0" presId="urn:microsoft.com/office/officeart/2018/2/layout/IconLabelList"/>
    <dgm:cxn modelId="{36CA67A7-D2C2-4AF1-A19A-ED0D851CA732}" srcId="{7722D6C2-97FC-4879-8D3C-A951E73509B7}" destId="{D898EB06-5EC4-44C6-AABA-9E655FA02B01}" srcOrd="2" destOrd="0" parTransId="{D0900296-4B7C-4D85-939C-ACAB4983D960}" sibTransId="{4A8B0887-943C-44C0-943A-AFB4A7670EE4}"/>
    <dgm:cxn modelId="{F1D075D9-A6E8-4705-817A-1878685E63B4}" srcId="{7722D6C2-97FC-4879-8D3C-A951E73509B7}" destId="{7F266FE5-894B-4E7A-882E-81042E912560}" srcOrd="1" destOrd="0" parTransId="{BAD8D3CF-FA71-486C-975D-0C9831101F9F}" sibTransId="{B42132BA-47FE-4808-BAFD-4E3D6FFE9165}"/>
    <dgm:cxn modelId="{218123EB-5A97-41F2-92F2-4394AC92C3EF}" type="presOf" srcId="{7F266FE5-894B-4E7A-882E-81042E912560}" destId="{4459F4E5-5453-467D-9D7A-3D5E59ACF489}" srcOrd="0" destOrd="0" presId="urn:microsoft.com/office/officeart/2018/2/layout/IconLabelList"/>
    <dgm:cxn modelId="{EE9D7C2C-4E69-4ED6-925E-313427E0EA78}" type="presParOf" srcId="{01B29901-87F5-42DB-AD97-91F036DCA2F5}" destId="{C9BB0433-D850-4D7F-BCE1-3D70078AEC5A}" srcOrd="0" destOrd="0" presId="urn:microsoft.com/office/officeart/2018/2/layout/IconLabelList"/>
    <dgm:cxn modelId="{477791B4-0680-45DF-BF12-A2C00531D48E}" type="presParOf" srcId="{C9BB0433-D850-4D7F-BCE1-3D70078AEC5A}" destId="{448A867F-616B-4FA2-A6AE-B3AAA82EB44A}" srcOrd="0" destOrd="0" presId="urn:microsoft.com/office/officeart/2018/2/layout/IconLabelList"/>
    <dgm:cxn modelId="{C03C4900-9C84-4273-8E80-1D3853B488A8}" type="presParOf" srcId="{C9BB0433-D850-4D7F-BCE1-3D70078AEC5A}" destId="{91A7ACBC-2231-41A1-B63A-618487B30E0A}" srcOrd="1" destOrd="0" presId="urn:microsoft.com/office/officeart/2018/2/layout/IconLabelList"/>
    <dgm:cxn modelId="{BE8FD0F3-D0B4-4FFE-8290-B4749441F8BA}" type="presParOf" srcId="{C9BB0433-D850-4D7F-BCE1-3D70078AEC5A}" destId="{A62C2837-1E52-449B-A003-C321AF71DE81}" srcOrd="2" destOrd="0" presId="urn:microsoft.com/office/officeart/2018/2/layout/IconLabelList"/>
    <dgm:cxn modelId="{C293496E-C2CD-4E32-950A-EFBD15423B7F}" type="presParOf" srcId="{01B29901-87F5-42DB-AD97-91F036DCA2F5}" destId="{122A6447-AB4B-4060-A392-5A5CD1557FC5}" srcOrd="1" destOrd="0" presId="urn:microsoft.com/office/officeart/2018/2/layout/IconLabelList"/>
    <dgm:cxn modelId="{20DD3398-40C5-49E0-B29B-01F18E93D12A}" type="presParOf" srcId="{01B29901-87F5-42DB-AD97-91F036DCA2F5}" destId="{9CDD91E2-3924-40E4-8054-911E3C9ECE26}" srcOrd="2" destOrd="0" presId="urn:microsoft.com/office/officeart/2018/2/layout/IconLabelList"/>
    <dgm:cxn modelId="{6F06486E-2609-4D79-9B85-FF1D164A249D}" type="presParOf" srcId="{9CDD91E2-3924-40E4-8054-911E3C9ECE26}" destId="{3A480508-0EA4-4286-B039-23B34C8DD3A5}" srcOrd="0" destOrd="0" presId="urn:microsoft.com/office/officeart/2018/2/layout/IconLabelList"/>
    <dgm:cxn modelId="{0A2E977E-2515-475C-85A3-10881129A13F}" type="presParOf" srcId="{9CDD91E2-3924-40E4-8054-911E3C9ECE26}" destId="{484B6D7C-03FA-44B9-8A19-6D4606A2D29D}" srcOrd="1" destOrd="0" presId="urn:microsoft.com/office/officeart/2018/2/layout/IconLabelList"/>
    <dgm:cxn modelId="{B4C97265-0A7D-4A87-BEDB-B0721D0DD4D2}" type="presParOf" srcId="{9CDD91E2-3924-40E4-8054-911E3C9ECE26}" destId="{4459F4E5-5453-467D-9D7A-3D5E59ACF489}" srcOrd="2" destOrd="0" presId="urn:microsoft.com/office/officeart/2018/2/layout/IconLabelList"/>
    <dgm:cxn modelId="{73D43544-2333-4213-BEAF-F9DF400625BD}" type="presParOf" srcId="{01B29901-87F5-42DB-AD97-91F036DCA2F5}" destId="{19525DAA-2963-4837-8A20-83BAD8178879}" srcOrd="3" destOrd="0" presId="urn:microsoft.com/office/officeart/2018/2/layout/IconLabelList"/>
    <dgm:cxn modelId="{349A9181-E23A-41F9-848B-85A863612555}" type="presParOf" srcId="{01B29901-87F5-42DB-AD97-91F036DCA2F5}" destId="{5D515912-68BB-457B-B844-E1DFD02B2000}" srcOrd="4" destOrd="0" presId="urn:microsoft.com/office/officeart/2018/2/layout/IconLabelList"/>
    <dgm:cxn modelId="{920D9611-CD08-40A9-8A39-7273A3FF9E73}" type="presParOf" srcId="{5D515912-68BB-457B-B844-E1DFD02B2000}" destId="{74C9C310-71C7-4F39-9147-230515572CBD}" srcOrd="0" destOrd="0" presId="urn:microsoft.com/office/officeart/2018/2/layout/IconLabelList"/>
    <dgm:cxn modelId="{011E43DE-12C5-4AF7-A68D-2E5E6DAC0F79}" type="presParOf" srcId="{5D515912-68BB-457B-B844-E1DFD02B2000}" destId="{C7C37E00-6C22-409B-BF3C-C30F734E6256}" srcOrd="1" destOrd="0" presId="urn:microsoft.com/office/officeart/2018/2/layout/IconLabelList"/>
    <dgm:cxn modelId="{A336BFEA-56D4-4C9F-936E-594BAFBB24EC}" type="presParOf" srcId="{5D515912-68BB-457B-B844-E1DFD02B2000}" destId="{D8D99019-F34A-4CE4-820D-B90CB322A4B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67B0D0-B4F9-429D-B700-4FF02376C89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63BF1F8-659D-4649-B413-200EB18FA68F}">
      <dgm:prSet/>
      <dgm:spPr/>
      <dgm:t>
        <a:bodyPr/>
        <a:lstStyle/>
        <a:p>
          <a:pPr>
            <a:defRPr cap="all"/>
          </a:pPr>
          <a:r>
            <a:rPr lang="en-CA"/>
            <a:t>Used in </a:t>
          </a:r>
          <a:r>
            <a:rPr lang="en-CA" b="1"/>
            <a:t>government, cloud computing, banking, and VPNs</a:t>
          </a:r>
          <a:r>
            <a:rPr lang="en-CA"/>
            <a:t>.</a:t>
          </a:r>
          <a:endParaRPr lang="en-US"/>
        </a:p>
      </dgm:t>
    </dgm:pt>
    <dgm:pt modelId="{761C807A-1BA4-4597-B803-0CD7E16FFD19}" type="parTrans" cxnId="{2049109B-731D-4874-B6D5-880CC22216C1}">
      <dgm:prSet/>
      <dgm:spPr/>
      <dgm:t>
        <a:bodyPr/>
        <a:lstStyle/>
        <a:p>
          <a:endParaRPr lang="en-US"/>
        </a:p>
      </dgm:t>
    </dgm:pt>
    <dgm:pt modelId="{236A2AD1-0D48-421C-8B9F-51D551931E59}" type="sibTrans" cxnId="{2049109B-731D-4874-B6D5-880CC22216C1}">
      <dgm:prSet/>
      <dgm:spPr/>
      <dgm:t>
        <a:bodyPr/>
        <a:lstStyle/>
        <a:p>
          <a:endParaRPr lang="en-US"/>
        </a:p>
      </dgm:t>
    </dgm:pt>
    <dgm:pt modelId="{F5791906-397F-4642-979C-0806BC56796D}">
      <dgm:prSet/>
      <dgm:spPr/>
      <dgm:t>
        <a:bodyPr/>
        <a:lstStyle/>
        <a:p>
          <a:pPr>
            <a:defRPr cap="all"/>
          </a:pPr>
          <a:r>
            <a:rPr lang="en-CA"/>
            <a:t>Secure against </a:t>
          </a:r>
          <a:r>
            <a:rPr lang="en-CA" b="1"/>
            <a:t>brute-force attacks and quantum computing threats</a:t>
          </a:r>
          <a:r>
            <a:rPr lang="en-CA"/>
            <a:t>.</a:t>
          </a:r>
          <a:endParaRPr lang="en-US"/>
        </a:p>
      </dgm:t>
    </dgm:pt>
    <dgm:pt modelId="{6C89CBEF-D51C-4D47-ACEE-58979A04FCD5}" type="parTrans" cxnId="{470F30B5-360A-4A10-A286-4BC8C5E08C55}">
      <dgm:prSet/>
      <dgm:spPr/>
      <dgm:t>
        <a:bodyPr/>
        <a:lstStyle/>
        <a:p>
          <a:endParaRPr lang="en-US"/>
        </a:p>
      </dgm:t>
    </dgm:pt>
    <dgm:pt modelId="{03445CD8-52D5-49D8-AC3C-547BACAD3939}" type="sibTrans" cxnId="{470F30B5-360A-4A10-A286-4BC8C5E08C55}">
      <dgm:prSet/>
      <dgm:spPr/>
      <dgm:t>
        <a:bodyPr/>
        <a:lstStyle/>
        <a:p>
          <a:endParaRPr lang="en-US"/>
        </a:p>
      </dgm:t>
    </dgm:pt>
    <dgm:pt modelId="{1A570BA3-1F24-47D5-94D4-2D9E148C0C52}">
      <dgm:prSet/>
      <dgm:spPr/>
      <dgm:t>
        <a:bodyPr/>
        <a:lstStyle/>
        <a:p>
          <a:pPr>
            <a:defRPr cap="all"/>
          </a:pPr>
          <a:r>
            <a:rPr lang="en-CA"/>
            <a:t>Future of encryption focuses on </a:t>
          </a:r>
          <a:r>
            <a:rPr lang="en-CA" b="1"/>
            <a:t>post-quantum cryptography</a:t>
          </a:r>
          <a:r>
            <a:rPr lang="en-CA"/>
            <a:t>.</a:t>
          </a:r>
          <a:endParaRPr lang="en-US"/>
        </a:p>
      </dgm:t>
    </dgm:pt>
    <dgm:pt modelId="{BD784A22-5C11-4333-8A09-BE839D71A55B}" type="parTrans" cxnId="{0436CDE2-2DB5-4CD2-B1C7-03A1B12B5631}">
      <dgm:prSet/>
      <dgm:spPr/>
      <dgm:t>
        <a:bodyPr/>
        <a:lstStyle/>
        <a:p>
          <a:endParaRPr lang="en-US"/>
        </a:p>
      </dgm:t>
    </dgm:pt>
    <dgm:pt modelId="{D093F9FD-7482-41F0-A7BC-47364E20EF50}" type="sibTrans" cxnId="{0436CDE2-2DB5-4CD2-B1C7-03A1B12B5631}">
      <dgm:prSet/>
      <dgm:spPr/>
      <dgm:t>
        <a:bodyPr/>
        <a:lstStyle/>
        <a:p>
          <a:endParaRPr lang="en-US"/>
        </a:p>
      </dgm:t>
    </dgm:pt>
    <dgm:pt modelId="{A0A95FE1-6EC6-4B53-B2E1-EC578CA15B3C}" type="pres">
      <dgm:prSet presAssocID="{1A67B0D0-B4F9-429D-B700-4FF02376C89A}" presName="root" presStyleCnt="0">
        <dgm:presLayoutVars>
          <dgm:dir/>
          <dgm:resizeHandles val="exact"/>
        </dgm:presLayoutVars>
      </dgm:prSet>
      <dgm:spPr/>
    </dgm:pt>
    <dgm:pt modelId="{429B4226-24E6-417C-B35F-B771DEE59CC2}" type="pres">
      <dgm:prSet presAssocID="{063BF1F8-659D-4649-B413-200EB18FA68F}" presName="compNode" presStyleCnt="0"/>
      <dgm:spPr/>
    </dgm:pt>
    <dgm:pt modelId="{C0260E68-FB1E-4209-9CE3-E0F9B3ED2C98}" type="pres">
      <dgm:prSet presAssocID="{063BF1F8-659D-4649-B413-200EB18FA68F}" presName="iconBgRect" presStyleLbl="bgShp" presStyleIdx="0" presStyleCnt="3"/>
      <dgm:spPr/>
    </dgm:pt>
    <dgm:pt modelId="{BADBA7E5-DFBD-455E-8D70-418DB143E352}" type="pres">
      <dgm:prSet presAssocID="{063BF1F8-659D-4649-B413-200EB18FA68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BC2D2A57-4789-41EA-ADE2-EC71C0C34041}" type="pres">
      <dgm:prSet presAssocID="{063BF1F8-659D-4649-B413-200EB18FA68F}" presName="spaceRect" presStyleCnt="0"/>
      <dgm:spPr/>
    </dgm:pt>
    <dgm:pt modelId="{12F4FFDF-1D3F-4A9D-84B0-23F1C8B13B2B}" type="pres">
      <dgm:prSet presAssocID="{063BF1F8-659D-4649-B413-200EB18FA68F}" presName="textRect" presStyleLbl="revTx" presStyleIdx="0" presStyleCnt="3">
        <dgm:presLayoutVars>
          <dgm:chMax val="1"/>
          <dgm:chPref val="1"/>
        </dgm:presLayoutVars>
      </dgm:prSet>
      <dgm:spPr/>
    </dgm:pt>
    <dgm:pt modelId="{5A93B873-1BB2-4E66-A0BD-7842E7597226}" type="pres">
      <dgm:prSet presAssocID="{236A2AD1-0D48-421C-8B9F-51D551931E59}" presName="sibTrans" presStyleCnt="0"/>
      <dgm:spPr/>
    </dgm:pt>
    <dgm:pt modelId="{1FABE266-2058-4950-9A72-8378EDC98894}" type="pres">
      <dgm:prSet presAssocID="{F5791906-397F-4642-979C-0806BC56796D}" presName="compNode" presStyleCnt="0"/>
      <dgm:spPr/>
    </dgm:pt>
    <dgm:pt modelId="{F4AD87BB-FDC5-406E-BE92-C7B3AD78F071}" type="pres">
      <dgm:prSet presAssocID="{F5791906-397F-4642-979C-0806BC56796D}" presName="iconBgRect" presStyleLbl="bgShp" presStyleIdx="1" presStyleCnt="3"/>
      <dgm:spPr/>
    </dgm:pt>
    <dgm:pt modelId="{6170F6A7-727F-47CE-86BA-1947BC993562}" type="pres">
      <dgm:prSet presAssocID="{F5791906-397F-4642-979C-0806BC56796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1F02712C-475D-47D0-BC6E-481F78C5FDF4}" type="pres">
      <dgm:prSet presAssocID="{F5791906-397F-4642-979C-0806BC56796D}" presName="spaceRect" presStyleCnt="0"/>
      <dgm:spPr/>
    </dgm:pt>
    <dgm:pt modelId="{02D5052C-795D-48D1-9B10-6BC75D2A8CCD}" type="pres">
      <dgm:prSet presAssocID="{F5791906-397F-4642-979C-0806BC56796D}" presName="textRect" presStyleLbl="revTx" presStyleIdx="1" presStyleCnt="3">
        <dgm:presLayoutVars>
          <dgm:chMax val="1"/>
          <dgm:chPref val="1"/>
        </dgm:presLayoutVars>
      </dgm:prSet>
      <dgm:spPr/>
    </dgm:pt>
    <dgm:pt modelId="{BC6EE0CF-AD5D-4B61-94E8-676453D8EEE3}" type="pres">
      <dgm:prSet presAssocID="{03445CD8-52D5-49D8-AC3C-547BACAD3939}" presName="sibTrans" presStyleCnt="0"/>
      <dgm:spPr/>
    </dgm:pt>
    <dgm:pt modelId="{E813A82E-E99A-464E-91FA-7F268B9B31B4}" type="pres">
      <dgm:prSet presAssocID="{1A570BA3-1F24-47D5-94D4-2D9E148C0C52}" presName="compNode" presStyleCnt="0"/>
      <dgm:spPr/>
    </dgm:pt>
    <dgm:pt modelId="{AAB6C65B-167D-42C1-A9AE-B77C980D4330}" type="pres">
      <dgm:prSet presAssocID="{1A570BA3-1F24-47D5-94D4-2D9E148C0C52}" presName="iconBgRect" presStyleLbl="bgShp" presStyleIdx="2" presStyleCnt="3"/>
      <dgm:spPr/>
    </dgm:pt>
    <dgm:pt modelId="{584B3355-6E1D-48B9-B054-9ECA58C48FFD}" type="pres">
      <dgm:prSet presAssocID="{1A570BA3-1F24-47D5-94D4-2D9E148C0C5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4E904C46-0E6B-4795-B00F-45F360F91EFD}" type="pres">
      <dgm:prSet presAssocID="{1A570BA3-1F24-47D5-94D4-2D9E148C0C52}" presName="spaceRect" presStyleCnt="0"/>
      <dgm:spPr/>
    </dgm:pt>
    <dgm:pt modelId="{683121C9-4626-4425-B711-DD42AE187989}" type="pres">
      <dgm:prSet presAssocID="{1A570BA3-1F24-47D5-94D4-2D9E148C0C5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0039036-C41A-4FE1-A3BF-6BDC07E8DDFC}" type="presOf" srcId="{1A67B0D0-B4F9-429D-B700-4FF02376C89A}" destId="{A0A95FE1-6EC6-4B53-B2E1-EC578CA15B3C}" srcOrd="0" destOrd="0" presId="urn:microsoft.com/office/officeart/2018/5/layout/IconCircleLabelList"/>
    <dgm:cxn modelId="{642AB74B-293D-4663-BD7F-26FCD0BEB29A}" type="presOf" srcId="{063BF1F8-659D-4649-B413-200EB18FA68F}" destId="{12F4FFDF-1D3F-4A9D-84B0-23F1C8B13B2B}" srcOrd="0" destOrd="0" presId="urn:microsoft.com/office/officeart/2018/5/layout/IconCircleLabelList"/>
    <dgm:cxn modelId="{12DB3F7E-C18B-47D9-93FD-AC656306E5D5}" type="presOf" srcId="{1A570BA3-1F24-47D5-94D4-2D9E148C0C52}" destId="{683121C9-4626-4425-B711-DD42AE187989}" srcOrd="0" destOrd="0" presId="urn:microsoft.com/office/officeart/2018/5/layout/IconCircleLabelList"/>
    <dgm:cxn modelId="{2049109B-731D-4874-B6D5-880CC22216C1}" srcId="{1A67B0D0-B4F9-429D-B700-4FF02376C89A}" destId="{063BF1F8-659D-4649-B413-200EB18FA68F}" srcOrd="0" destOrd="0" parTransId="{761C807A-1BA4-4597-B803-0CD7E16FFD19}" sibTransId="{236A2AD1-0D48-421C-8B9F-51D551931E59}"/>
    <dgm:cxn modelId="{3B8ACCB0-FFCD-40D9-A1D0-9D4BD1C236D5}" type="presOf" srcId="{F5791906-397F-4642-979C-0806BC56796D}" destId="{02D5052C-795D-48D1-9B10-6BC75D2A8CCD}" srcOrd="0" destOrd="0" presId="urn:microsoft.com/office/officeart/2018/5/layout/IconCircleLabelList"/>
    <dgm:cxn modelId="{470F30B5-360A-4A10-A286-4BC8C5E08C55}" srcId="{1A67B0D0-B4F9-429D-B700-4FF02376C89A}" destId="{F5791906-397F-4642-979C-0806BC56796D}" srcOrd="1" destOrd="0" parTransId="{6C89CBEF-D51C-4D47-ACEE-58979A04FCD5}" sibTransId="{03445CD8-52D5-49D8-AC3C-547BACAD3939}"/>
    <dgm:cxn modelId="{0436CDE2-2DB5-4CD2-B1C7-03A1B12B5631}" srcId="{1A67B0D0-B4F9-429D-B700-4FF02376C89A}" destId="{1A570BA3-1F24-47D5-94D4-2D9E148C0C52}" srcOrd="2" destOrd="0" parTransId="{BD784A22-5C11-4333-8A09-BE839D71A55B}" sibTransId="{D093F9FD-7482-41F0-A7BC-47364E20EF50}"/>
    <dgm:cxn modelId="{15D8B89C-2FB4-4546-B56F-16EEC43E0700}" type="presParOf" srcId="{A0A95FE1-6EC6-4B53-B2E1-EC578CA15B3C}" destId="{429B4226-24E6-417C-B35F-B771DEE59CC2}" srcOrd="0" destOrd="0" presId="urn:microsoft.com/office/officeart/2018/5/layout/IconCircleLabelList"/>
    <dgm:cxn modelId="{C7146B7A-0653-4279-BCD9-0FAE15DDA37E}" type="presParOf" srcId="{429B4226-24E6-417C-B35F-B771DEE59CC2}" destId="{C0260E68-FB1E-4209-9CE3-E0F9B3ED2C98}" srcOrd="0" destOrd="0" presId="urn:microsoft.com/office/officeart/2018/5/layout/IconCircleLabelList"/>
    <dgm:cxn modelId="{47998E84-38E9-47B3-AB15-966EB24F57A1}" type="presParOf" srcId="{429B4226-24E6-417C-B35F-B771DEE59CC2}" destId="{BADBA7E5-DFBD-455E-8D70-418DB143E352}" srcOrd="1" destOrd="0" presId="urn:microsoft.com/office/officeart/2018/5/layout/IconCircleLabelList"/>
    <dgm:cxn modelId="{3B092533-9985-4531-8468-F094C42B8F47}" type="presParOf" srcId="{429B4226-24E6-417C-B35F-B771DEE59CC2}" destId="{BC2D2A57-4789-41EA-ADE2-EC71C0C34041}" srcOrd="2" destOrd="0" presId="urn:microsoft.com/office/officeart/2018/5/layout/IconCircleLabelList"/>
    <dgm:cxn modelId="{FA4CD6A1-2431-4C44-85CD-6B889F9DE38D}" type="presParOf" srcId="{429B4226-24E6-417C-B35F-B771DEE59CC2}" destId="{12F4FFDF-1D3F-4A9D-84B0-23F1C8B13B2B}" srcOrd="3" destOrd="0" presId="urn:microsoft.com/office/officeart/2018/5/layout/IconCircleLabelList"/>
    <dgm:cxn modelId="{3D862838-C886-42FB-A55F-834BB1899E60}" type="presParOf" srcId="{A0A95FE1-6EC6-4B53-B2E1-EC578CA15B3C}" destId="{5A93B873-1BB2-4E66-A0BD-7842E7597226}" srcOrd="1" destOrd="0" presId="urn:microsoft.com/office/officeart/2018/5/layout/IconCircleLabelList"/>
    <dgm:cxn modelId="{453D8926-95C7-49FF-83A6-AB6A2674DE46}" type="presParOf" srcId="{A0A95FE1-6EC6-4B53-B2E1-EC578CA15B3C}" destId="{1FABE266-2058-4950-9A72-8378EDC98894}" srcOrd="2" destOrd="0" presId="urn:microsoft.com/office/officeart/2018/5/layout/IconCircleLabelList"/>
    <dgm:cxn modelId="{5BD1364A-2A42-4552-9CBB-C4636342342E}" type="presParOf" srcId="{1FABE266-2058-4950-9A72-8378EDC98894}" destId="{F4AD87BB-FDC5-406E-BE92-C7B3AD78F071}" srcOrd="0" destOrd="0" presId="urn:microsoft.com/office/officeart/2018/5/layout/IconCircleLabelList"/>
    <dgm:cxn modelId="{636FB07F-2F92-441B-BD6A-41757738C666}" type="presParOf" srcId="{1FABE266-2058-4950-9A72-8378EDC98894}" destId="{6170F6A7-727F-47CE-86BA-1947BC993562}" srcOrd="1" destOrd="0" presId="urn:microsoft.com/office/officeart/2018/5/layout/IconCircleLabelList"/>
    <dgm:cxn modelId="{ABE378F2-308D-4130-858B-8686593325A0}" type="presParOf" srcId="{1FABE266-2058-4950-9A72-8378EDC98894}" destId="{1F02712C-475D-47D0-BC6E-481F78C5FDF4}" srcOrd="2" destOrd="0" presId="urn:microsoft.com/office/officeart/2018/5/layout/IconCircleLabelList"/>
    <dgm:cxn modelId="{1977010B-7801-4BEB-B8E2-65F2ADA318AF}" type="presParOf" srcId="{1FABE266-2058-4950-9A72-8378EDC98894}" destId="{02D5052C-795D-48D1-9B10-6BC75D2A8CCD}" srcOrd="3" destOrd="0" presId="urn:microsoft.com/office/officeart/2018/5/layout/IconCircleLabelList"/>
    <dgm:cxn modelId="{892BEEA4-2DBE-4F12-B1B8-5D49BDFDE8D9}" type="presParOf" srcId="{A0A95FE1-6EC6-4B53-B2E1-EC578CA15B3C}" destId="{BC6EE0CF-AD5D-4B61-94E8-676453D8EEE3}" srcOrd="3" destOrd="0" presId="urn:microsoft.com/office/officeart/2018/5/layout/IconCircleLabelList"/>
    <dgm:cxn modelId="{C2C225D0-B90B-46FF-B0D7-C8B6E0AE37AB}" type="presParOf" srcId="{A0A95FE1-6EC6-4B53-B2E1-EC578CA15B3C}" destId="{E813A82E-E99A-464E-91FA-7F268B9B31B4}" srcOrd="4" destOrd="0" presId="urn:microsoft.com/office/officeart/2018/5/layout/IconCircleLabelList"/>
    <dgm:cxn modelId="{260A8FBD-6285-4431-A834-440335C0EC93}" type="presParOf" srcId="{E813A82E-E99A-464E-91FA-7F268B9B31B4}" destId="{AAB6C65B-167D-42C1-A9AE-B77C980D4330}" srcOrd="0" destOrd="0" presId="urn:microsoft.com/office/officeart/2018/5/layout/IconCircleLabelList"/>
    <dgm:cxn modelId="{6580236A-7BC6-44EF-AA09-32A7782FEBE5}" type="presParOf" srcId="{E813A82E-E99A-464E-91FA-7F268B9B31B4}" destId="{584B3355-6E1D-48B9-B054-9ECA58C48FFD}" srcOrd="1" destOrd="0" presId="urn:microsoft.com/office/officeart/2018/5/layout/IconCircleLabelList"/>
    <dgm:cxn modelId="{14516B87-214D-4148-B6D7-2A68CADFF108}" type="presParOf" srcId="{E813A82E-E99A-464E-91FA-7F268B9B31B4}" destId="{4E904C46-0E6B-4795-B00F-45F360F91EFD}" srcOrd="2" destOrd="0" presId="urn:microsoft.com/office/officeart/2018/5/layout/IconCircleLabelList"/>
    <dgm:cxn modelId="{B49E5913-B72B-4FE4-BA7F-A70B0C0F78C1}" type="presParOf" srcId="{E813A82E-E99A-464E-91FA-7F268B9B31B4}" destId="{683121C9-4626-4425-B711-DD42AE18798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A7C055-2389-4B28-A20D-229841C24177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A9C7E51-7111-4DF4-9C1B-C6216B9C8D0B}">
      <dgm:prSet/>
      <dgm:spPr/>
      <dgm:t>
        <a:bodyPr/>
        <a:lstStyle/>
        <a:p>
          <a:r>
            <a:rPr lang="en-CA"/>
            <a:t>DES was foundational but </a:t>
          </a:r>
          <a:r>
            <a:rPr lang="en-CA" b="1"/>
            <a:t>became obsolete</a:t>
          </a:r>
          <a:r>
            <a:rPr lang="en-CA"/>
            <a:t> due to security flaws.</a:t>
          </a:r>
          <a:endParaRPr lang="en-US"/>
        </a:p>
      </dgm:t>
    </dgm:pt>
    <dgm:pt modelId="{5DD0E3E0-3D9B-4D7C-85C0-313C1FD3C22F}" type="parTrans" cxnId="{899E2051-8BDE-413E-84A6-4FF170AF8F1A}">
      <dgm:prSet/>
      <dgm:spPr/>
      <dgm:t>
        <a:bodyPr/>
        <a:lstStyle/>
        <a:p>
          <a:endParaRPr lang="en-US"/>
        </a:p>
      </dgm:t>
    </dgm:pt>
    <dgm:pt modelId="{ED43B416-96CC-4282-B94B-F9993C23F2BC}" type="sibTrans" cxnId="{899E2051-8BDE-413E-84A6-4FF170AF8F1A}">
      <dgm:prSet/>
      <dgm:spPr/>
      <dgm:t>
        <a:bodyPr/>
        <a:lstStyle/>
        <a:p>
          <a:endParaRPr lang="en-US"/>
        </a:p>
      </dgm:t>
    </dgm:pt>
    <dgm:pt modelId="{D58697B1-D577-4311-A79F-BEF6A4AF162E}">
      <dgm:prSet/>
      <dgm:spPr/>
      <dgm:t>
        <a:bodyPr/>
        <a:lstStyle/>
        <a:p>
          <a:r>
            <a:rPr lang="en-CA"/>
            <a:t>3DES served as a </a:t>
          </a:r>
          <a:r>
            <a:rPr lang="en-CA" b="1"/>
            <a:t>temporary fix</a:t>
          </a:r>
          <a:r>
            <a:rPr lang="en-CA"/>
            <a:t> but is now deprecated.</a:t>
          </a:r>
          <a:endParaRPr lang="en-US"/>
        </a:p>
      </dgm:t>
    </dgm:pt>
    <dgm:pt modelId="{97827E64-6C55-4A79-B3DE-C65502BBE555}" type="parTrans" cxnId="{9A008F6A-305D-4374-B3C6-C1CE15C29AC0}">
      <dgm:prSet/>
      <dgm:spPr/>
      <dgm:t>
        <a:bodyPr/>
        <a:lstStyle/>
        <a:p>
          <a:endParaRPr lang="en-US"/>
        </a:p>
      </dgm:t>
    </dgm:pt>
    <dgm:pt modelId="{73B53863-1413-4BE4-8D02-989459310CF9}" type="sibTrans" cxnId="{9A008F6A-305D-4374-B3C6-C1CE15C29AC0}">
      <dgm:prSet/>
      <dgm:spPr/>
      <dgm:t>
        <a:bodyPr/>
        <a:lstStyle/>
        <a:p>
          <a:endParaRPr lang="en-US"/>
        </a:p>
      </dgm:t>
    </dgm:pt>
    <dgm:pt modelId="{1CCF0CE4-F45B-4DBA-9A31-C459B910DAB3}">
      <dgm:prSet/>
      <dgm:spPr/>
      <dgm:t>
        <a:bodyPr/>
        <a:lstStyle/>
        <a:p>
          <a:r>
            <a:rPr lang="en-CA"/>
            <a:t>AES remains the </a:t>
          </a:r>
          <a:r>
            <a:rPr lang="en-CA" b="1"/>
            <a:t>gold standard</a:t>
          </a:r>
          <a:r>
            <a:rPr lang="en-CA"/>
            <a:t> for modern encryption.</a:t>
          </a:r>
          <a:endParaRPr lang="en-US"/>
        </a:p>
      </dgm:t>
    </dgm:pt>
    <dgm:pt modelId="{C1B20AFB-E308-4799-AA91-67791342163C}" type="parTrans" cxnId="{700FB882-0BA4-44F6-BA73-3C60F749CCD4}">
      <dgm:prSet/>
      <dgm:spPr/>
      <dgm:t>
        <a:bodyPr/>
        <a:lstStyle/>
        <a:p>
          <a:endParaRPr lang="en-US"/>
        </a:p>
      </dgm:t>
    </dgm:pt>
    <dgm:pt modelId="{71B06188-58AD-4C91-9CA0-CB5058AB1A49}" type="sibTrans" cxnId="{700FB882-0BA4-44F6-BA73-3C60F749CCD4}">
      <dgm:prSet/>
      <dgm:spPr/>
      <dgm:t>
        <a:bodyPr/>
        <a:lstStyle/>
        <a:p>
          <a:endParaRPr lang="en-US"/>
        </a:p>
      </dgm:t>
    </dgm:pt>
    <dgm:pt modelId="{37CF716D-2352-4A5D-90F0-6B6D38D7746B}">
      <dgm:prSet/>
      <dgm:spPr/>
      <dgm:t>
        <a:bodyPr/>
        <a:lstStyle/>
        <a:p>
          <a:r>
            <a:rPr lang="en-CA" b="1"/>
            <a:t>Future of encryption</a:t>
          </a:r>
          <a:r>
            <a:rPr lang="en-CA"/>
            <a:t> focuses on quantum-resistant algorithms.</a:t>
          </a:r>
          <a:endParaRPr lang="en-US"/>
        </a:p>
      </dgm:t>
    </dgm:pt>
    <dgm:pt modelId="{7E6551A5-FE58-4E72-B435-B74180D56B2B}" type="parTrans" cxnId="{18B0B5BB-5C9F-4206-A0EC-F242F09D8331}">
      <dgm:prSet/>
      <dgm:spPr/>
      <dgm:t>
        <a:bodyPr/>
        <a:lstStyle/>
        <a:p>
          <a:endParaRPr lang="en-US"/>
        </a:p>
      </dgm:t>
    </dgm:pt>
    <dgm:pt modelId="{720F9D34-B153-4D16-BD65-EF82F07048C9}" type="sibTrans" cxnId="{18B0B5BB-5C9F-4206-A0EC-F242F09D8331}">
      <dgm:prSet/>
      <dgm:spPr/>
      <dgm:t>
        <a:bodyPr/>
        <a:lstStyle/>
        <a:p>
          <a:endParaRPr lang="en-US"/>
        </a:p>
      </dgm:t>
    </dgm:pt>
    <dgm:pt modelId="{E4F4FF78-274A-4093-9E6B-93E24E7B6B3C}">
      <dgm:prSet/>
      <dgm:spPr/>
      <dgm:t>
        <a:bodyPr/>
        <a:lstStyle/>
        <a:p>
          <a:r>
            <a:rPr lang="en-US"/>
            <a:t>Question for the class: How do you think encryption will evolve in the future?</a:t>
          </a:r>
        </a:p>
      </dgm:t>
    </dgm:pt>
    <dgm:pt modelId="{3418CBCE-73E0-49EB-ADE7-014AB43E5407}" type="parTrans" cxnId="{3C2489E8-1535-485D-A2E7-8C511B569032}">
      <dgm:prSet/>
      <dgm:spPr/>
      <dgm:t>
        <a:bodyPr/>
        <a:lstStyle/>
        <a:p>
          <a:endParaRPr lang="en-US"/>
        </a:p>
      </dgm:t>
    </dgm:pt>
    <dgm:pt modelId="{633B3257-C7F5-4AF4-92F8-CFA892D2CD80}" type="sibTrans" cxnId="{3C2489E8-1535-485D-A2E7-8C511B569032}">
      <dgm:prSet/>
      <dgm:spPr/>
      <dgm:t>
        <a:bodyPr/>
        <a:lstStyle/>
        <a:p>
          <a:endParaRPr lang="en-US"/>
        </a:p>
      </dgm:t>
    </dgm:pt>
    <dgm:pt modelId="{0519AC4D-2C3F-7447-A456-36BE94B4CF4F}" type="pres">
      <dgm:prSet presAssocID="{56A7C055-2389-4B28-A20D-229841C24177}" presName="vert0" presStyleCnt="0">
        <dgm:presLayoutVars>
          <dgm:dir/>
          <dgm:animOne val="branch"/>
          <dgm:animLvl val="lvl"/>
        </dgm:presLayoutVars>
      </dgm:prSet>
      <dgm:spPr/>
    </dgm:pt>
    <dgm:pt modelId="{3937DF08-EAA5-414B-86BD-DD25C2A0D51D}" type="pres">
      <dgm:prSet presAssocID="{6A9C7E51-7111-4DF4-9C1B-C6216B9C8D0B}" presName="thickLine" presStyleLbl="alignNode1" presStyleIdx="0" presStyleCnt="5"/>
      <dgm:spPr/>
    </dgm:pt>
    <dgm:pt modelId="{26D7553D-8353-1E47-BBF1-AA1BEE90872C}" type="pres">
      <dgm:prSet presAssocID="{6A9C7E51-7111-4DF4-9C1B-C6216B9C8D0B}" presName="horz1" presStyleCnt="0"/>
      <dgm:spPr/>
    </dgm:pt>
    <dgm:pt modelId="{6A903718-F5C1-1645-AF72-BD3F6DF214CB}" type="pres">
      <dgm:prSet presAssocID="{6A9C7E51-7111-4DF4-9C1B-C6216B9C8D0B}" presName="tx1" presStyleLbl="revTx" presStyleIdx="0" presStyleCnt="5"/>
      <dgm:spPr/>
    </dgm:pt>
    <dgm:pt modelId="{A90B96CD-6942-774F-81EB-2E6C7766C749}" type="pres">
      <dgm:prSet presAssocID="{6A9C7E51-7111-4DF4-9C1B-C6216B9C8D0B}" presName="vert1" presStyleCnt="0"/>
      <dgm:spPr/>
    </dgm:pt>
    <dgm:pt modelId="{2E2DF2EF-8EC8-CA4E-A245-CF4F8F6E36E1}" type="pres">
      <dgm:prSet presAssocID="{D58697B1-D577-4311-A79F-BEF6A4AF162E}" presName="thickLine" presStyleLbl="alignNode1" presStyleIdx="1" presStyleCnt="5"/>
      <dgm:spPr/>
    </dgm:pt>
    <dgm:pt modelId="{4ADCEBA4-7FEF-4543-8B67-196731351150}" type="pres">
      <dgm:prSet presAssocID="{D58697B1-D577-4311-A79F-BEF6A4AF162E}" presName="horz1" presStyleCnt="0"/>
      <dgm:spPr/>
    </dgm:pt>
    <dgm:pt modelId="{FA04AC6B-CEC4-F449-A586-72E214149608}" type="pres">
      <dgm:prSet presAssocID="{D58697B1-D577-4311-A79F-BEF6A4AF162E}" presName="tx1" presStyleLbl="revTx" presStyleIdx="1" presStyleCnt="5"/>
      <dgm:spPr/>
    </dgm:pt>
    <dgm:pt modelId="{680BEAED-D14D-734B-B3CC-D9E499B6F51D}" type="pres">
      <dgm:prSet presAssocID="{D58697B1-D577-4311-A79F-BEF6A4AF162E}" presName="vert1" presStyleCnt="0"/>
      <dgm:spPr/>
    </dgm:pt>
    <dgm:pt modelId="{A7A5D6A3-9932-5544-82BD-2503CC4D6F6A}" type="pres">
      <dgm:prSet presAssocID="{1CCF0CE4-F45B-4DBA-9A31-C459B910DAB3}" presName="thickLine" presStyleLbl="alignNode1" presStyleIdx="2" presStyleCnt="5"/>
      <dgm:spPr/>
    </dgm:pt>
    <dgm:pt modelId="{8EA3FF86-53CD-414D-95F3-D63D04403D67}" type="pres">
      <dgm:prSet presAssocID="{1CCF0CE4-F45B-4DBA-9A31-C459B910DAB3}" presName="horz1" presStyleCnt="0"/>
      <dgm:spPr/>
    </dgm:pt>
    <dgm:pt modelId="{418D639F-02E7-044D-80C3-7765AEF71945}" type="pres">
      <dgm:prSet presAssocID="{1CCF0CE4-F45B-4DBA-9A31-C459B910DAB3}" presName="tx1" presStyleLbl="revTx" presStyleIdx="2" presStyleCnt="5"/>
      <dgm:spPr/>
    </dgm:pt>
    <dgm:pt modelId="{D7AC703B-0A70-A641-9FEF-C9588672A09F}" type="pres">
      <dgm:prSet presAssocID="{1CCF0CE4-F45B-4DBA-9A31-C459B910DAB3}" presName="vert1" presStyleCnt="0"/>
      <dgm:spPr/>
    </dgm:pt>
    <dgm:pt modelId="{BFCD6F65-8A8C-E64C-8E95-2ACA6DE89307}" type="pres">
      <dgm:prSet presAssocID="{37CF716D-2352-4A5D-90F0-6B6D38D7746B}" presName="thickLine" presStyleLbl="alignNode1" presStyleIdx="3" presStyleCnt="5"/>
      <dgm:spPr/>
    </dgm:pt>
    <dgm:pt modelId="{5037EC19-6950-3240-A2A4-5C7D351D80F5}" type="pres">
      <dgm:prSet presAssocID="{37CF716D-2352-4A5D-90F0-6B6D38D7746B}" presName="horz1" presStyleCnt="0"/>
      <dgm:spPr/>
    </dgm:pt>
    <dgm:pt modelId="{697C7F5D-FBF5-D44A-B9DB-A656E3CAB7FD}" type="pres">
      <dgm:prSet presAssocID="{37CF716D-2352-4A5D-90F0-6B6D38D7746B}" presName="tx1" presStyleLbl="revTx" presStyleIdx="3" presStyleCnt="5"/>
      <dgm:spPr/>
    </dgm:pt>
    <dgm:pt modelId="{BED51D34-5B73-4743-901A-B98B548C9BCA}" type="pres">
      <dgm:prSet presAssocID="{37CF716D-2352-4A5D-90F0-6B6D38D7746B}" presName="vert1" presStyleCnt="0"/>
      <dgm:spPr/>
    </dgm:pt>
    <dgm:pt modelId="{5186869D-370F-BB4E-8295-61A9F1DF925C}" type="pres">
      <dgm:prSet presAssocID="{E4F4FF78-274A-4093-9E6B-93E24E7B6B3C}" presName="thickLine" presStyleLbl="alignNode1" presStyleIdx="4" presStyleCnt="5"/>
      <dgm:spPr/>
    </dgm:pt>
    <dgm:pt modelId="{57D94B09-A102-0542-AB86-FA00762FA548}" type="pres">
      <dgm:prSet presAssocID="{E4F4FF78-274A-4093-9E6B-93E24E7B6B3C}" presName="horz1" presStyleCnt="0"/>
      <dgm:spPr/>
    </dgm:pt>
    <dgm:pt modelId="{279E8878-D6FE-7E4B-9B32-7419E6B26789}" type="pres">
      <dgm:prSet presAssocID="{E4F4FF78-274A-4093-9E6B-93E24E7B6B3C}" presName="tx1" presStyleLbl="revTx" presStyleIdx="4" presStyleCnt="5"/>
      <dgm:spPr/>
    </dgm:pt>
    <dgm:pt modelId="{3D311705-5BCD-9D4D-A576-8FE1872CB7F5}" type="pres">
      <dgm:prSet presAssocID="{E4F4FF78-274A-4093-9E6B-93E24E7B6B3C}" presName="vert1" presStyleCnt="0"/>
      <dgm:spPr/>
    </dgm:pt>
  </dgm:ptLst>
  <dgm:cxnLst>
    <dgm:cxn modelId="{A35A181D-1DE6-5343-8883-A27662181493}" type="presOf" srcId="{6A9C7E51-7111-4DF4-9C1B-C6216B9C8D0B}" destId="{6A903718-F5C1-1645-AF72-BD3F6DF214CB}" srcOrd="0" destOrd="0" presId="urn:microsoft.com/office/officeart/2008/layout/LinedList"/>
    <dgm:cxn modelId="{899E2051-8BDE-413E-84A6-4FF170AF8F1A}" srcId="{56A7C055-2389-4B28-A20D-229841C24177}" destId="{6A9C7E51-7111-4DF4-9C1B-C6216B9C8D0B}" srcOrd="0" destOrd="0" parTransId="{5DD0E3E0-3D9B-4D7C-85C0-313C1FD3C22F}" sibTransId="{ED43B416-96CC-4282-B94B-F9993C23F2BC}"/>
    <dgm:cxn modelId="{FD574A5C-7418-4346-8114-7A779866D85E}" type="presOf" srcId="{37CF716D-2352-4A5D-90F0-6B6D38D7746B}" destId="{697C7F5D-FBF5-D44A-B9DB-A656E3CAB7FD}" srcOrd="0" destOrd="0" presId="urn:microsoft.com/office/officeart/2008/layout/LinedList"/>
    <dgm:cxn modelId="{9A008F6A-305D-4374-B3C6-C1CE15C29AC0}" srcId="{56A7C055-2389-4B28-A20D-229841C24177}" destId="{D58697B1-D577-4311-A79F-BEF6A4AF162E}" srcOrd="1" destOrd="0" parTransId="{97827E64-6C55-4A79-B3DE-C65502BBE555}" sibTransId="{73B53863-1413-4BE4-8D02-989459310CF9}"/>
    <dgm:cxn modelId="{700FB882-0BA4-44F6-BA73-3C60F749CCD4}" srcId="{56A7C055-2389-4B28-A20D-229841C24177}" destId="{1CCF0CE4-F45B-4DBA-9A31-C459B910DAB3}" srcOrd="2" destOrd="0" parTransId="{C1B20AFB-E308-4799-AA91-67791342163C}" sibTransId="{71B06188-58AD-4C91-9CA0-CB5058AB1A49}"/>
    <dgm:cxn modelId="{334EDC82-0626-4F47-AEE3-FD01FFE1C3BB}" type="presOf" srcId="{D58697B1-D577-4311-A79F-BEF6A4AF162E}" destId="{FA04AC6B-CEC4-F449-A586-72E214149608}" srcOrd="0" destOrd="0" presId="urn:microsoft.com/office/officeart/2008/layout/LinedList"/>
    <dgm:cxn modelId="{5FAC3C8A-B278-054B-9522-F06B3200561D}" type="presOf" srcId="{56A7C055-2389-4B28-A20D-229841C24177}" destId="{0519AC4D-2C3F-7447-A456-36BE94B4CF4F}" srcOrd="0" destOrd="0" presId="urn:microsoft.com/office/officeart/2008/layout/LinedList"/>
    <dgm:cxn modelId="{18B0B5BB-5C9F-4206-A0EC-F242F09D8331}" srcId="{56A7C055-2389-4B28-A20D-229841C24177}" destId="{37CF716D-2352-4A5D-90F0-6B6D38D7746B}" srcOrd="3" destOrd="0" parTransId="{7E6551A5-FE58-4E72-B435-B74180D56B2B}" sibTransId="{720F9D34-B153-4D16-BD65-EF82F07048C9}"/>
    <dgm:cxn modelId="{5B67A5C3-6A34-F34C-B70C-6E3F0FC23ECC}" type="presOf" srcId="{1CCF0CE4-F45B-4DBA-9A31-C459B910DAB3}" destId="{418D639F-02E7-044D-80C3-7765AEF71945}" srcOrd="0" destOrd="0" presId="urn:microsoft.com/office/officeart/2008/layout/LinedList"/>
    <dgm:cxn modelId="{3C2489E8-1535-485D-A2E7-8C511B569032}" srcId="{56A7C055-2389-4B28-A20D-229841C24177}" destId="{E4F4FF78-274A-4093-9E6B-93E24E7B6B3C}" srcOrd="4" destOrd="0" parTransId="{3418CBCE-73E0-49EB-ADE7-014AB43E5407}" sibTransId="{633B3257-C7F5-4AF4-92F8-CFA892D2CD80}"/>
    <dgm:cxn modelId="{71B11FE9-018D-0645-A912-8D4B0F4750DF}" type="presOf" srcId="{E4F4FF78-274A-4093-9E6B-93E24E7B6B3C}" destId="{279E8878-D6FE-7E4B-9B32-7419E6B26789}" srcOrd="0" destOrd="0" presId="urn:microsoft.com/office/officeart/2008/layout/LinedList"/>
    <dgm:cxn modelId="{4517C07B-B5B4-A24B-9808-7B656D2344C6}" type="presParOf" srcId="{0519AC4D-2C3F-7447-A456-36BE94B4CF4F}" destId="{3937DF08-EAA5-414B-86BD-DD25C2A0D51D}" srcOrd="0" destOrd="0" presId="urn:microsoft.com/office/officeart/2008/layout/LinedList"/>
    <dgm:cxn modelId="{AFD0EB62-F602-6E4E-B6F4-3FB398A94830}" type="presParOf" srcId="{0519AC4D-2C3F-7447-A456-36BE94B4CF4F}" destId="{26D7553D-8353-1E47-BBF1-AA1BEE90872C}" srcOrd="1" destOrd="0" presId="urn:microsoft.com/office/officeart/2008/layout/LinedList"/>
    <dgm:cxn modelId="{BDAE71FA-E64C-0841-A043-C5D080CA565E}" type="presParOf" srcId="{26D7553D-8353-1E47-BBF1-AA1BEE90872C}" destId="{6A903718-F5C1-1645-AF72-BD3F6DF214CB}" srcOrd="0" destOrd="0" presId="urn:microsoft.com/office/officeart/2008/layout/LinedList"/>
    <dgm:cxn modelId="{199AFDFE-9591-F741-B56B-4615520B2D8D}" type="presParOf" srcId="{26D7553D-8353-1E47-BBF1-AA1BEE90872C}" destId="{A90B96CD-6942-774F-81EB-2E6C7766C749}" srcOrd="1" destOrd="0" presId="urn:microsoft.com/office/officeart/2008/layout/LinedList"/>
    <dgm:cxn modelId="{63E1FA94-471E-3543-97A3-3F0EE4E887B4}" type="presParOf" srcId="{0519AC4D-2C3F-7447-A456-36BE94B4CF4F}" destId="{2E2DF2EF-8EC8-CA4E-A245-CF4F8F6E36E1}" srcOrd="2" destOrd="0" presId="urn:microsoft.com/office/officeart/2008/layout/LinedList"/>
    <dgm:cxn modelId="{73AAAE18-3B60-5045-B450-51C5A1C99D0E}" type="presParOf" srcId="{0519AC4D-2C3F-7447-A456-36BE94B4CF4F}" destId="{4ADCEBA4-7FEF-4543-8B67-196731351150}" srcOrd="3" destOrd="0" presId="urn:microsoft.com/office/officeart/2008/layout/LinedList"/>
    <dgm:cxn modelId="{27FDEBC9-D57E-1949-9EE1-22430C1E58C9}" type="presParOf" srcId="{4ADCEBA4-7FEF-4543-8B67-196731351150}" destId="{FA04AC6B-CEC4-F449-A586-72E214149608}" srcOrd="0" destOrd="0" presId="urn:microsoft.com/office/officeart/2008/layout/LinedList"/>
    <dgm:cxn modelId="{DF6E791E-E430-8344-9517-C8E3F902ACD6}" type="presParOf" srcId="{4ADCEBA4-7FEF-4543-8B67-196731351150}" destId="{680BEAED-D14D-734B-B3CC-D9E499B6F51D}" srcOrd="1" destOrd="0" presId="urn:microsoft.com/office/officeart/2008/layout/LinedList"/>
    <dgm:cxn modelId="{7DCA6CDC-E643-F54E-AA9A-BD57BF7DB23B}" type="presParOf" srcId="{0519AC4D-2C3F-7447-A456-36BE94B4CF4F}" destId="{A7A5D6A3-9932-5544-82BD-2503CC4D6F6A}" srcOrd="4" destOrd="0" presId="urn:microsoft.com/office/officeart/2008/layout/LinedList"/>
    <dgm:cxn modelId="{22F9D2EE-D5E9-6049-9C4E-B71867FAC170}" type="presParOf" srcId="{0519AC4D-2C3F-7447-A456-36BE94B4CF4F}" destId="{8EA3FF86-53CD-414D-95F3-D63D04403D67}" srcOrd="5" destOrd="0" presId="urn:microsoft.com/office/officeart/2008/layout/LinedList"/>
    <dgm:cxn modelId="{83D0AC49-AD74-3E4A-B2D9-830F75880D4B}" type="presParOf" srcId="{8EA3FF86-53CD-414D-95F3-D63D04403D67}" destId="{418D639F-02E7-044D-80C3-7765AEF71945}" srcOrd="0" destOrd="0" presId="urn:microsoft.com/office/officeart/2008/layout/LinedList"/>
    <dgm:cxn modelId="{B853CBC2-C0B4-FE46-A4FF-DB833C0EB800}" type="presParOf" srcId="{8EA3FF86-53CD-414D-95F3-D63D04403D67}" destId="{D7AC703B-0A70-A641-9FEF-C9588672A09F}" srcOrd="1" destOrd="0" presId="urn:microsoft.com/office/officeart/2008/layout/LinedList"/>
    <dgm:cxn modelId="{37775463-2FFA-CE40-BFB2-DA8DE76258D9}" type="presParOf" srcId="{0519AC4D-2C3F-7447-A456-36BE94B4CF4F}" destId="{BFCD6F65-8A8C-E64C-8E95-2ACA6DE89307}" srcOrd="6" destOrd="0" presId="urn:microsoft.com/office/officeart/2008/layout/LinedList"/>
    <dgm:cxn modelId="{AE8C4321-1CBE-DB41-9518-3C47BC26FC5C}" type="presParOf" srcId="{0519AC4D-2C3F-7447-A456-36BE94B4CF4F}" destId="{5037EC19-6950-3240-A2A4-5C7D351D80F5}" srcOrd="7" destOrd="0" presId="urn:microsoft.com/office/officeart/2008/layout/LinedList"/>
    <dgm:cxn modelId="{7478EE0D-7EE1-A949-8214-E45015464AD0}" type="presParOf" srcId="{5037EC19-6950-3240-A2A4-5C7D351D80F5}" destId="{697C7F5D-FBF5-D44A-B9DB-A656E3CAB7FD}" srcOrd="0" destOrd="0" presId="urn:microsoft.com/office/officeart/2008/layout/LinedList"/>
    <dgm:cxn modelId="{8AB1FB8E-7F72-6748-A8EE-02FB19944AE7}" type="presParOf" srcId="{5037EC19-6950-3240-A2A4-5C7D351D80F5}" destId="{BED51D34-5B73-4743-901A-B98B548C9BCA}" srcOrd="1" destOrd="0" presId="urn:microsoft.com/office/officeart/2008/layout/LinedList"/>
    <dgm:cxn modelId="{46A21140-4B74-E242-92A9-D53489731A24}" type="presParOf" srcId="{0519AC4D-2C3F-7447-A456-36BE94B4CF4F}" destId="{5186869D-370F-BB4E-8295-61A9F1DF925C}" srcOrd="8" destOrd="0" presId="urn:microsoft.com/office/officeart/2008/layout/LinedList"/>
    <dgm:cxn modelId="{06B0C036-909E-AD4E-A363-7C38E0BFC78D}" type="presParOf" srcId="{0519AC4D-2C3F-7447-A456-36BE94B4CF4F}" destId="{57D94B09-A102-0542-AB86-FA00762FA548}" srcOrd="9" destOrd="0" presId="urn:microsoft.com/office/officeart/2008/layout/LinedList"/>
    <dgm:cxn modelId="{88B03998-D7D6-7943-B317-D4F59CC2941D}" type="presParOf" srcId="{57D94B09-A102-0542-AB86-FA00762FA548}" destId="{279E8878-D6FE-7E4B-9B32-7419E6B26789}" srcOrd="0" destOrd="0" presId="urn:microsoft.com/office/officeart/2008/layout/LinedList"/>
    <dgm:cxn modelId="{92663037-CEBB-EB40-97AC-DF2E803736ED}" type="presParOf" srcId="{57D94B09-A102-0542-AB86-FA00762FA548}" destId="{3D311705-5BCD-9D4D-A576-8FE1872CB7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A2DA1B-A5DF-D945-AD9C-CA4F2AC9CAA9}">
      <dsp:nvSpPr>
        <dsp:cNvPr id="0" name=""/>
        <dsp:cNvSpPr/>
      </dsp:nvSpPr>
      <dsp:spPr>
        <a:xfrm>
          <a:off x="0" y="0"/>
          <a:ext cx="3381375" cy="353006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625" tIns="330200" rIns="263625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DES remained in use for </a:t>
          </a:r>
          <a:r>
            <a:rPr lang="en-CA" sz="2000" b="1" kern="1200"/>
            <a:t>decades</a:t>
          </a:r>
          <a:r>
            <a:rPr lang="en-CA" sz="2000" kern="1200"/>
            <a:t> despite known vulnerabilities.</a:t>
          </a:r>
          <a:endParaRPr lang="en-US" sz="2000" kern="1200"/>
        </a:p>
      </dsp:txBody>
      <dsp:txXfrm>
        <a:off x="0" y="1341423"/>
        <a:ext cx="3381375" cy="2118037"/>
      </dsp:txXfrm>
    </dsp:sp>
    <dsp:sp modelId="{3C4B25EB-D617-D346-AEC1-F4CB4301EF61}">
      <dsp:nvSpPr>
        <dsp:cNvPr id="0" name=""/>
        <dsp:cNvSpPr/>
      </dsp:nvSpPr>
      <dsp:spPr>
        <a:xfrm>
          <a:off x="1161178" y="353006"/>
          <a:ext cx="1059018" cy="1059018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65" tIns="12700" rIns="82565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16268" y="508096"/>
        <a:ext cx="748838" cy="748838"/>
      </dsp:txXfrm>
    </dsp:sp>
    <dsp:sp modelId="{7C828E6A-644C-D440-A98F-5DE92A9938C9}">
      <dsp:nvSpPr>
        <dsp:cNvPr id="0" name=""/>
        <dsp:cNvSpPr/>
      </dsp:nvSpPr>
      <dsp:spPr>
        <a:xfrm>
          <a:off x="0" y="3529990"/>
          <a:ext cx="3381375" cy="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4FFECD-7785-0A41-AFBC-CA33BE15CECF}">
      <dsp:nvSpPr>
        <dsp:cNvPr id="0" name=""/>
        <dsp:cNvSpPr/>
      </dsp:nvSpPr>
      <dsp:spPr>
        <a:xfrm>
          <a:off x="3719512" y="0"/>
          <a:ext cx="3381375" cy="353006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625" tIns="330200" rIns="263625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Transition was </a:t>
          </a:r>
          <a:r>
            <a:rPr lang="en-CA" sz="2000" b="1" kern="1200"/>
            <a:t>challenging</a:t>
          </a:r>
          <a:r>
            <a:rPr lang="en-CA" sz="2000" kern="1200"/>
            <a:t> for organizations due to hardware dependencies.</a:t>
          </a:r>
          <a:endParaRPr lang="en-US" sz="2000" kern="1200"/>
        </a:p>
      </dsp:txBody>
      <dsp:txXfrm>
        <a:off x="3719512" y="1341423"/>
        <a:ext cx="3381375" cy="2118037"/>
      </dsp:txXfrm>
    </dsp:sp>
    <dsp:sp modelId="{58ABD473-892A-8A4C-BDF3-314BC1E705DF}">
      <dsp:nvSpPr>
        <dsp:cNvPr id="0" name=""/>
        <dsp:cNvSpPr/>
      </dsp:nvSpPr>
      <dsp:spPr>
        <a:xfrm>
          <a:off x="4880690" y="353006"/>
          <a:ext cx="1059018" cy="1059018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65" tIns="12700" rIns="82565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035780" y="508096"/>
        <a:ext cx="748838" cy="748838"/>
      </dsp:txXfrm>
    </dsp:sp>
    <dsp:sp modelId="{51831B09-7172-1249-9560-E8029BBAF442}">
      <dsp:nvSpPr>
        <dsp:cNvPr id="0" name=""/>
        <dsp:cNvSpPr/>
      </dsp:nvSpPr>
      <dsp:spPr>
        <a:xfrm>
          <a:off x="3719512" y="3529990"/>
          <a:ext cx="3381375" cy="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17067-EC81-BC49-8F28-63C3B2339541}">
      <dsp:nvSpPr>
        <dsp:cNvPr id="0" name=""/>
        <dsp:cNvSpPr/>
      </dsp:nvSpPr>
      <dsp:spPr>
        <a:xfrm>
          <a:off x="7439025" y="0"/>
          <a:ext cx="3381375" cy="353006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625" tIns="330200" rIns="263625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Cryptographic community responded by developing </a:t>
          </a:r>
          <a:r>
            <a:rPr lang="en-CA" sz="2000" b="1" kern="1200"/>
            <a:t>3DES</a:t>
          </a:r>
          <a:r>
            <a:rPr lang="en-CA" sz="2000" kern="1200"/>
            <a:t> as an intermediate solution.</a:t>
          </a:r>
          <a:endParaRPr lang="en-US" sz="2000" kern="1200"/>
        </a:p>
      </dsp:txBody>
      <dsp:txXfrm>
        <a:off x="7439025" y="1341423"/>
        <a:ext cx="3381375" cy="2118037"/>
      </dsp:txXfrm>
    </dsp:sp>
    <dsp:sp modelId="{BA98BE1D-AC3D-AA4D-AC85-05BCB11BC1A3}">
      <dsp:nvSpPr>
        <dsp:cNvPr id="0" name=""/>
        <dsp:cNvSpPr/>
      </dsp:nvSpPr>
      <dsp:spPr>
        <a:xfrm>
          <a:off x="8600203" y="353006"/>
          <a:ext cx="1059018" cy="1059018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65" tIns="12700" rIns="82565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755293" y="508096"/>
        <a:ext cx="748838" cy="748838"/>
      </dsp:txXfrm>
    </dsp:sp>
    <dsp:sp modelId="{74ADF578-1304-E74C-AA23-DFDD2C2776B9}">
      <dsp:nvSpPr>
        <dsp:cNvPr id="0" name=""/>
        <dsp:cNvSpPr/>
      </dsp:nvSpPr>
      <dsp:spPr>
        <a:xfrm>
          <a:off x="7439025" y="3529990"/>
          <a:ext cx="3381375" cy="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B7870-91AB-4E9D-814F-FCF606A2158C}">
      <dsp:nvSpPr>
        <dsp:cNvPr id="0" name=""/>
        <dsp:cNvSpPr/>
      </dsp:nvSpPr>
      <dsp:spPr>
        <a:xfrm>
          <a:off x="664949" y="122531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503B6D-0B0F-45A6-A4AC-1839E6831495}">
      <dsp:nvSpPr>
        <dsp:cNvPr id="0" name=""/>
        <dsp:cNvSpPr/>
      </dsp:nvSpPr>
      <dsp:spPr>
        <a:xfrm>
          <a:off x="1081762" y="539343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556FB-C2C5-4545-984C-3886594C18B4}">
      <dsp:nvSpPr>
        <dsp:cNvPr id="0" name=""/>
        <dsp:cNvSpPr/>
      </dsp:nvSpPr>
      <dsp:spPr>
        <a:xfrm>
          <a:off x="39731" y="2687531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b="1" kern="1200"/>
            <a:t>Developed as a temporary fix</a:t>
          </a:r>
          <a:r>
            <a:rPr lang="en-CA" sz="1700" kern="1200"/>
            <a:t> to replace DES.</a:t>
          </a:r>
          <a:endParaRPr lang="en-US" sz="1700" kern="1200"/>
        </a:p>
      </dsp:txBody>
      <dsp:txXfrm>
        <a:off x="39731" y="2687531"/>
        <a:ext cx="3206250" cy="720000"/>
      </dsp:txXfrm>
    </dsp:sp>
    <dsp:sp modelId="{5B3B72E3-6102-4C28-B16E-CA6727C2EAFF}">
      <dsp:nvSpPr>
        <dsp:cNvPr id="0" name=""/>
        <dsp:cNvSpPr/>
      </dsp:nvSpPr>
      <dsp:spPr>
        <a:xfrm>
          <a:off x="4432293" y="122531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20BE2-CCFA-4AC0-AA5C-4F15B211A417}">
      <dsp:nvSpPr>
        <dsp:cNvPr id="0" name=""/>
        <dsp:cNvSpPr/>
      </dsp:nvSpPr>
      <dsp:spPr>
        <a:xfrm>
          <a:off x="4849106" y="539343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61B6D-00D4-4260-BC07-39C820A20EE6}">
      <dsp:nvSpPr>
        <dsp:cNvPr id="0" name=""/>
        <dsp:cNvSpPr/>
      </dsp:nvSpPr>
      <dsp:spPr>
        <a:xfrm>
          <a:off x="3807075" y="2687531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/>
            <a:t>Uses three rounds of DES encryption to improve security.</a:t>
          </a:r>
          <a:endParaRPr lang="en-US" sz="1700" kern="1200"/>
        </a:p>
      </dsp:txBody>
      <dsp:txXfrm>
        <a:off x="3807075" y="2687531"/>
        <a:ext cx="3206250" cy="720000"/>
      </dsp:txXfrm>
    </dsp:sp>
    <dsp:sp modelId="{C9A3F6D8-FE17-47EE-9DFA-09D50EEF0E91}">
      <dsp:nvSpPr>
        <dsp:cNvPr id="0" name=""/>
        <dsp:cNvSpPr/>
      </dsp:nvSpPr>
      <dsp:spPr>
        <a:xfrm>
          <a:off x="8199637" y="122531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1FFF99-5B87-41A1-9528-DD067A2E99B3}">
      <dsp:nvSpPr>
        <dsp:cNvPr id="0" name=""/>
        <dsp:cNvSpPr/>
      </dsp:nvSpPr>
      <dsp:spPr>
        <a:xfrm>
          <a:off x="8616450" y="539343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42F9C8-1F0B-47FE-B9FE-8A24D4DB835B}">
      <dsp:nvSpPr>
        <dsp:cNvPr id="0" name=""/>
        <dsp:cNvSpPr/>
      </dsp:nvSpPr>
      <dsp:spPr>
        <a:xfrm>
          <a:off x="7574418" y="2687531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b="1" kern="1200"/>
            <a:t>112-bit effective key length</a:t>
          </a:r>
          <a:r>
            <a:rPr lang="en-CA" sz="1700" kern="1200"/>
            <a:t>, making it stronger than DES.</a:t>
          </a:r>
          <a:endParaRPr lang="en-US" sz="1700" kern="1200"/>
        </a:p>
      </dsp:txBody>
      <dsp:txXfrm>
        <a:off x="7574418" y="2687531"/>
        <a:ext cx="32062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92683-0912-4AE4-8B7C-3C2DFEC61A87}">
      <dsp:nvSpPr>
        <dsp:cNvPr id="0" name=""/>
        <dsp:cNvSpPr/>
      </dsp:nvSpPr>
      <dsp:spPr>
        <a:xfrm>
          <a:off x="916987" y="491891"/>
          <a:ext cx="1444246" cy="14442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C6D79-85B5-4143-A76D-512039312B0E}">
      <dsp:nvSpPr>
        <dsp:cNvPr id="0" name=""/>
        <dsp:cNvSpPr/>
      </dsp:nvSpPr>
      <dsp:spPr>
        <a:xfrm>
          <a:off x="34392" y="2318170"/>
          <a:ext cx="320943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b="1" kern="1200"/>
            <a:t>Pros:</a:t>
          </a:r>
          <a:r>
            <a:rPr lang="en-CA" sz="1700" kern="1200"/>
            <a:t> Stronger encryption than DES, backward-compatible.</a:t>
          </a:r>
          <a:endParaRPr lang="en-US" sz="1700" kern="1200"/>
        </a:p>
      </dsp:txBody>
      <dsp:txXfrm>
        <a:off x="34392" y="2318170"/>
        <a:ext cx="3209437" cy="720000"/>
      </dsp:txXfrm>
    </dsp:sp>
    <dsp:sp modelId="{2FD1F73F-9753-4970-ABFC-A0B84A541870}">
      <dsp:nvSpPr>
        <dsp:cNvPr id="0" name=""/>
        <dsp:cNvSpPr/>
      </dsp:nvSpPr>
      <dsp:spPr>
        <a:xfrm>
          <a:off x="4688076" y="491891"/>
          <a:ext cx="1444246" cy="14442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62973-A8B9-4AAE-85DA-55ABDBF9A711}">
      <dsp:nvSpPr>
        <dsp:cNvPr id="0" name=""/>
        <dsp:cNvSpPr/>
      </dsp:nvSpPr>
      <dsp:spPr>
        <a:xfrm>
          <a:off x="3805481" y="2318170"/>
          <a:ext cx="320943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b="1" kern="1200"/>
            <a:t>Cons:</a:t>
          </a:r>
          <a:r>
            <a:rPr lang="en-CA" sz="1700" kern="1200"/>
            <a:t> Computationally intensive, slower than AES.</a:t>
          </a:r>
          <a:endParaRPr lang="en-US" sz="1700" kern="1200"/>
        </a:p>
      </dsp:txBody>
      <dsp:txXfrm>
        <a:off x="3805481" y="2318170"/>
        <a:ext cx="3209437" cy="720000"/>
      </dsp:txXfrm>
    </dsp:sp>
    <dsp:sp modelId="{FE31A075-FC0F-4210-BA20-863602C8CBB0}">
      <dsp:nvSpPr>
        <dsp:cNvPr id="0" name=""/>
        <dsp:cNvSpPr/>
      </dsp:nvSpPr>
      <dsp:spPr>
        <a:xfrm>
          <a:off x="8459165" y="491891"/>
          <a:ext cx="1444246" cy="14442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0AD21-7F51-4E8E-ADBC-0091F7D29245}">
      <dsp:nvSpPr>
        <dsp:cNvPr id="0" name=""/>
        <dsp:cNvSpPr/>
      </dsp:nvSpPr>
      <dsp:spPr>
        <a:xfrm>
          <a:off x="7576570" y="2318170"/>
          <a:ext cx="320943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b="1" kern="1200"/>
            <a:t>Use Case:</a:t>
          </a:r>
          <a:r>
            <a:rPr lang="en-CA" sz="1700" kern="1200"/>
            <a:t> Still found in legacy financial systems and older hardware.</a:t>
          </a:r>
          <a:endParaRPr lang="en-US" sz="1700" kern="1200"/>
        </a:p>
      </dsp:txBody>
      <dsp:txXfrm>
        <a:off x="7576570" y="2318170"/>
        <a:ext cx="3209437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6B0C0-4971-9846-8D4F-C04628DEE964}">
      <dsp:nvSpPr>
        <dsp:cNvPr id="0" name=""/>
        <dsp:cNvSpPr/>
      </dsp:nvSpPr>
      <dsp:spPr>
        <a:xfrm>
          <a:off x="1020949" y="2783"/>
          <a:ext cx="4362095" cy="13304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/>
            <a:t>3DES had limitations</a:t>
          </a:r>
          <a:r>
            <a:rPr lang="en-CA" sz="2400" kern="1200"/>
            <a:t> → Need for a more secure, efficient encryption standard.</a:t>
          </a:r>
          <a:endParaRPr lang="en-US" sz="2400" kern="1200"/>
        </a:p>
      </dsp:txBody>
      <dsp:txXfrm>
        <a:off x="1020949" y="2783"/>
        <a:ext cx="4362095" cy="1330439"/>
      </dsp:txXfrm>
    </dsp:sp>
    <dsp:sp modelId="{2AB31133-888E-E54E-9662-2CB2F1BEA371}">
      <dsp:nvSpPr>
        <dsp:cNvPr id="0" name=""/>
        <dsp:cNvSpPr/>
      </dsp:nvSpPr>
      <dsp:spPr>
        <a:xfrm>
          <a:off x="1020949" y="1878484"/>
          <a:ext cx="4362095" cy="13304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/>
            <a:t>AES selected in 2001</a:t>
          </a:r>
          <a:r>
            <a:rPr lang="en-CA" sz="2400" kern="1200"/>
            <a:t> as the U.S. government standard.</a:t>
          </a:r>
          <a:endParaRPr lang="en-US" sz="2400" kern="1200"/>
        </a:p>
      </dsp:txBody>
      <dsp:txXfrm>
        <a:off x="1020949" y="1878484"/>
        <a:ext cx="4362095" cy="1330439"/>
      </dsp:txXfrm>
    </dsp:sp>
    <dsp:sp modelId="{DF129EBF-9A09-6940-8EA1-9CA6F0204797}">
      <dsp:nvSpPr>
        <dsp:cNvPr id="0" name=""/>
        <dsp:cNvSpPr/>
      </dsp:nvSpPr>
      <dsp:spPr>
        <a:xfrm>
          <a:off x="1020949" y="3754186"/>
          <a:ext cx="4362095" cy="13304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Transition required software updates and adoption of new cryptographic libraries.</a:t>
          </a:r>
          <a:endParaRPr lang="en-US" sz="2400" kern="1200"/>
        </a:p>
      </dsp:txBody>
      <dsp:txXfrm>
        <a:off x="1020949" y="3754186"/>
        <a:ext cx="4362095" cy="13304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A867F-616B-4FA2-A6AE-B3AAA82EB44A}">
      <dsp:nvSpPr>
        <dsp:cNvPr id="0" name=""/>
        <dsp:cNvSpPr/>
      </dsp:nvSpPr>
      <dsp:spPr>
        <a:xfrm>
          <a:off x="916987" y="491891"/>
          <a:ext cx="1444246" cy="14442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C2837-1E52-449B-A003-C321AF71DE81}">
      <dsp:nvSpPr>
        <dsp:cNvPr id="0" name=""/>
        <dsp:cNvSpPr/>
      </dsp:nvSpPr>
      <dsp:spPr>
        <a:xfrm>
          <a:off x="34392" y="2318170"/>
          <a:ext cx="320943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Chosen as the </a:t>
          </a:r>
          <a:r>
            <a:rPr lang="en-CA" sz="1700" b="1" kern="1200"/>
            <a:t>Advanced Encryption Standard (AES) in 2001</a:t>
          </a:r>
          <a:r>
            <a:rPr lang="en-CA" sz="1700" kern="1200"/>
            <a:t>.</a:t>
          </a:r>
          <a:endParaRPr lang="en-US" sz="1700" kern="1200"/>
        </a:p>
      </dsp:txBody>
      <dsp:txXfrm>
        <a:off x="34392" y="2318170"/>
        <a:ext cx="3209437" cy="720000"/>
      </dsp:txXfrm>
    </dsp:sp>
    <dsp:sp modelId="{3A480508-0EA4-4286-B039-23B34C8DD3A5}">
      <dsp:nvSpPr>
        <dsp:cNvPr id="0" name=""/>
        <dsp:cNvSpPr/>
      </dsp:nvSpPr>
      <dsp:spPr>
        <a:xfrm>
          <a:off x="4688076" y="491891"/>
          <a:ext cx="1444246" cy="14442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9F4E5-5453-467D-9D7A-3D5E59ACF489}">
      <dsp:nvSpPr>
        <dsp:cNvPr id="0" name=""/>
        <dsp:cNvSpPr/>
      </dsp:nvSpPr>
      <dsp:spPr>
        <a:xfrm>
          <a:off x="3805481" y="2318170"/>
          <a:ext cx="320943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b="1" kern="1200"/>
            <a:t>Supports 128-bit, 192-bit, and 256-bit key lengths</a:t>
          </a:r>
          <a:r>
            <a:rPr lang="en-CA" sz="1700" kern="1200"/>
            <a:t> for stronger security.</a:t>
          </a:r>
          <a:endParaRPr lang="en-US" sz="1700" kern="1200"/>
        </a:p>
      </dsp:txBody>
      <dsp:txXfrm>
        <a:off x="3805481" y="2318170"/>
        <a:ext cx="3209437" cy="720000"/>
      </dsp:txXfrm>
    </dsp:sp>
    <dsp:sp modelId="{74C9C310-71C7-4F39-9147-230515572CBD}">
      <dsp:nvSpPr>
        <dsp:cNvPr id="0" name=""/>
        <dsp:cNvSpPr/>
      </dsp:nvSpPr>
      <dsp:spPr>
        <a:xfrm>
          <a:off x="8459165" y="491891"/>
          <a:ext cx="1444246" cy="14442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99019-F34A-4CE4-820D-B90CB322A4B0}">
      <dsp:nvSpPr>
        <dsp:cNvPr id="0" name=""/>
        <dsp:cNvSpPr/>
      </dsp:nvSpPr>
      <dsp:spPr>
        <a:xfrm>
          <a:off x="7576570" y="2318170"/>
          <a:ext cx="320943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Efficient, secure, and widely adopted across industries.</a:t>
          </a:r>
          <a:endParaRPr lang="en-US" sz="1700" kern="1200"/>
        </a:p>
      </dsp:txBody>
      <dsp:txXfrm>
        <a:off x="7576570" y="2318170"/>
        <a:ext cx="3209437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60E68-FB1E-4209-9CE3-E0F9B3ED2C98}">
      <dsp:nvSpPr>
        <dsp:cNvPr id="0" name=""/>
        <dsp:cNvSpPr/>
      </dsp:nvSpPr>
      <dsp:spPr>
        <a:xfrm>
          <a:off x="664949" y="122531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BA7E5-DFBD-455E-8D70-418DB143E352}">
      <dsp:nvSpPr>
        <dsp:cNvPr id="0" name=""/>
        <dsp:cNvSpPr/>
      </dsp:nvSpPr>
      <dsp:spPr>
        <a:xfrm>
          <a:off x="1081762" y="539343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4FFDF-1D3F-4A9D-84B0-23F1C8B13B2B}">
      <dsp:nvSpPr>
        <dsp:cNvPr id="0" name=""/>
        <dsp:cNvSpPr/>
      </dsp:nvSpPr>
      <dsp:spPr>
        <a:xfrm>
          <a:off x="39731" y="2687531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/>
            <a:t>Used in </a:t>
          </a:r>
          <a:r>
            <a:rPr lang="en-CA" sz="1700" b="1" kern="1200"/>
            <a:t>government, cloud computing, banking, and VPNs</a:t>
          </a:r>
          <a:r>
            <a:rPr lang="en-CA" sz="1700" kern="1200"/>
            <a:t>.</a:t>
          </a:r>
          <a:endParaRPr lang="en-US" sz="1700" kern="1200"/>
        </a:p>
      </dsp:txBody>
      <dsp:txXfrm>
        <a:off x="39731" y="2687531"/>
        <a:ext cx="3206250" cy="720000"/>
      </dsp:txXfrm>
    </dsp:sp>
    <dsp:sp modelId="{F4AD87BB-FDC5-406E-BE92-C7B3AD78F071}">
      <dsp:nvSpPr>
        <dsp:cNvPr id="0" name=""/>
        <dsp:cNvSpPr/>
      </dsp:nvSpPr>
      <dsp:spPr>
        <a:xfrm>
          <a:off x="4432293" y="122531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70F6A7-727F-47CE-86BA-1947BC993562}">
      <dsp:nvSpPr>
        <dsp:cNvPr id="0" name=""/>
        <dsp:cNvSpPr/>
      </dsp:nvSpPr>
      <dsp:spPr>
        <a:xfrm>
          <a:off x="4849106" y="539343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5052C-795D-48D1-9B10-6BC75D2A8CCD}">
      <dsp:nvSpPr>
        <dsp:cNvPr id="0" name=""/>
        <dsp:cNvSpPr/>
      </dsp:nvSpPr>
      <dsp:spPr>
        <a:xfrm>
          <a:off x="3807075" y="2687531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/>
            <a:t>Secure against </a:t>
          </a:r>
          <a:r>
            <a:rPr lang="en-CA" sz="1700" b="1" kern="1200"/>
            <a:t>brute-force attacks and quantum computing threats</a:t>
          </a:r>
          <a:r>
            <a:rPr lang="en-CA" sz="1700" kern="1200"/>
            <a:t>.</a:t>
          </a:r>
          <a:endParaRPr lang="en-US" sz="1700" kern="1200"/>
        </a:p>
      </dsp:txBody>
      <dsp:txXfrm>
        <a:off x="3807075" y="2687531"/>
        <a:ext cx="3206250" cy="720000"/>
      </dsp:txXfrm>
    </dsp:sp>
    <dsp:sp modelId="{AAB6C65B-167D-42C1-A9AE-B77C980D4330}">
      <dsp:nvSpPr>
        <dsp:cNvPr id="0" name=""/>
        <dsp:cNvSpPr/>
      </dsp:nvSpPr>
      <dsp:spPr>
        <a:xfrm>
          <a:off x="8199637" y="122531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B3355-6E1D-48B9-B054-9ECA58C48FFD}">
      <dsp:nvSpPr>
        <dsp:cNvPr id="0" name=""/>
        <dsp:cNvSpPr/>
      </dsp:nvSpPr>
      <dsp:spPr>
        <a:xfrm>
          <a:off x="8616450" y="539343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121C9-4626-4425-B711-DD42AE187989}">
      <dsp:nvSpPr>
        <dsp:cNvPr id="0" name=""/>
        <dsp:cNvSpPr/>
      </dsp:nvSpPr>
      <dsp:spPr>
        <a:xfrm>
          <a:off x="7574418" y="2687531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/>
            <a:t>Future of encryption focuses on </a:t>
          </a:r>
          <a:r>
            <a:rPr lang="en-CA" sz="1700" b="1" kern="1200"/>
            <a:t>post-quantum cryptography</a:t>
          </a:r>
          <a:r>
            <a:rPr lang="en-CA" sz="1700" kern="1200"/>
            <a:t>.</a:t>
          </a:r>
          <a:endParaRPr lang="en-US" sz="1700" kern="1200"/>
        </a:p>
      </dsp:txBody>
      <dsp:txXfrm>
        <a:off x="7574418" y="2687531"/>
        <a:ext cx="32062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7DF08-EAA5-414B-86BD-DD25C2A0D51D}">
      <dsp:nvSpPr>
        <dsp:cNvPr id="0" name=""/>
        <dsp:cNvSpPr/>
      </dsp:nvSpPr>
      <dsp:spPr>
        <a:xfrm>
          <a:off x="0" y="665"/>
          <a:ext cx="629022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03718-F5C1-1645-AF72-BD3F6DF214CB}">
      <dsp:nvSpPr>
        <dsp:cNvPr id="0" name=""/>
        <dsp:cNvSpPr/>
      </dsp:nvSpPr>
      <dsp:spPr>
        <a:xfrm>
          <a:off x="0" y="665"/>
          <a:ext cx="6290226" cy="108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DES was foundational but </a:t>
          </a:r>
          <a:r>
            <a:rPr lang="en-CA" sz="2400" b="1" kern="1200"/>
            <a:t>became obsolete</a:t>
          </a:r>
          <a:r>
            <a:rPr lang="en-CA" sz="2400" kern="1200"/>
            <a:t> due to security flaws.</a:t>
          </a:r>
          <a:endParaRPr lang="en-US" sz="2400" kern="1200"/>
        </a:p>
      </dsp:txBody>
      <dsp:txXfrm>
        <a:off x="0" y="665"/>
        <a:ext cx="6290226" cy="1089282"/>
      </dsp:txXfrm>
    </dsp:sp>
    <dsp:sp modelId="{2E2DF2EF-8EC8-CA4E-A245-CF4F8F6E36E1}">
      <dsp:nvSpPr>
        <dsp:cNvPr id="0" name=""/>
        <dsp:cNvSpPr/>
      </dsp:nvSpPr>
      <dsp:spPr>
        <a:xfrm>
          <a:off x="0" y="1089948"/>
          <a:ext cx="6290226" cy="0"/>
        </a:xfrm>
        <a:prstGeom prst="line">
          <a:avLst/>
        </a:prstGeom>
        <a:solidFill>
          <a:schemeClr val="accent5">
            <a:hueOff val="581886"/>
            <a:satOff val="1939"/>
            <a:lumOff val="2206"/>
            <a:alphaOff val="0"/>
          </a:schemeClr>
        </a:solidFill>
        <a:ln w="12700" cap="flat" cmpd="sng" algn="ctr">
          <a:solidFill>
            <a:schemeClr val="accent5">
              <a:hueOff val="581886"/>
              <a:satOff val="1939"/>
              <a:lumOff val="22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4AC6B-CEC4-F449-A586-72E214149608}">
      <dsp:nvSpPr>
        <dsp:cNvPr id="0" name=""/>
        <dsp:cNvSpPr/>
      </dsp:nvSpPr>
      <dsp:spPr>
        <a:xfrm>
          <a:off x="0" y="1089948"/>
          <a:ext cx="6290226" cy="108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3DES served as a </a:t>
          </a:r>
          <a:r>
            <a:rPr lang="en-CA" sz="2400" b="1" kern="1200"/>
            <a:t>temporary fix</a:t>
          </a:r>
          <a:r>
            <a:rPr lang="en-CA" sz="2400" kern="1200"/>
            <a:t> but is now deprecated.</a:t>
          </a:r>
          <a:endParaRPr lang="en-US" sz="2400" kern="1200"/>
        </a:p>
      </dsp:txBody>
      <dsp:txXfrm>
        <a:off x="0" y="1089948"/>
        <a:ext cx="6290226" cy="1089282"/>
      </dsp:txXfrm>
    </dsp:sp>
    <dsp:sp modelId="{A7A5D6A3-9932-5544-82BD-2503CC4D6F6A}">
      <dsp:nvSpPr>
        <dsp:cNvPr id="0" name=""/>
        <dsp:cNvSpPr/>
      </dsp:nvSpPr>
      <dsp:spPr>
        <a:xfrm>
          <a:off x="0" y="2179231"/>
          <a:ext cx="6290226" cy="0"/>
        </a:xfrm>
        <a:prstGeom prst="line">
          <a:avLst/>
        </a:prstGeom>
        <a:solidFill>
          <a:schemeClr val="accent5">
            <a:hueOff val="1163773"/>
            <a:satOff val="3877"/>
            <a:lumOff val="4412"/>
            <a:alphaOff val="0"/>
          </a:schemeClr>
        </a:solidFill>
        <a:ln w="12700" cap="flat" cmpd="sng" algn="ctr">
          <a:solidFill>
            <a:schemeClr val="accent5">
              <a:hueOff val="1163773"/>
              <a:satOff val="3877"/>
              <a:lumOff val="4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D639F-02E7-044D-80C3-7765AEF71945}">
      <dsp:nvSpPr>
        <dsp:cNvPr id="0" name=""/>
        <dsp:cNvSpPr/>
      </dsp:nvSpPr>
      <dsp:spPr>
        <a:xfrm>
          <a:off x="0" y="2179231"/>
          <a:ext cx="6290226" cy="108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AES remains the </a:t>
          </a:r>
          <a:r>
            <a:rPr lang="en-CA" sz="2400" b="1" kern="1200"/>
            <a:t>gold standard</a:t>
          </a:r>
          <a:r>
            <a:rPr lang="en-CA" sz="2400" kern="1200"/>
            <a:t> for modern encryption.</a:t>
          </a:r>
          <a:endParaRPr lang="en-US" sz="2400" kern="1200"/>
        </a:p>
      </dsp:txBody>
      <dsp:txXfrm>
        <a:off x="0" y="2179231"/>
        <a:ext cx="6290226" cy="1089282"/>
      </dsp:txXfrm>
    </dsp:sp>
    <dsp:sp modelId="{BFCD6F65-8A8C-E64C-8E95-2ACA6DE89307}">
      <dsp:nvSpPr>
        <dsp:cNvPr id="0" name=""/>
        <dsp:cNvSpPr/>
      </dsp:nvSpPr>
      <dsp:spPr>
        <a:xfrm>
          <a:off x="0" y="3268513"/>
          <a:ext cx="6290226" cy="0"/>
        </a:xfrm>
        <a:prstGeom prst="line">
          <a:avLst/>
        </a:prstGeom>
        <a:solidFill>
          <a:schemeClr val="accent5">
            <a:hueOff val="1745659"/>
            <a:satOff val="5816"/>
            <a:lumOff val="6617"/>
            <a:alphaOff val="0"/>
          </a:schemeClr>
        </a:solidFill>
        <a:ln w="12700" cap="flat" cmpd="sng" algn="ctr">
          <a:solidFill>
            <a:schemeClr val="accent5">
              <a:hueOff val="1745659"/>
              <a:satOff val="5816"/>
              <a:lumOff val="6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C7F5D-FBF5-D44A-B9DB-A656E3CAB7FD}">
      <dsp:nvSpPr>
        <dsp:cNvPr id="0" name=""/>
        <dsp:cNvSpPr/>
      </dsp:nvSpPr>
      <dsp:spPr>
        <a:xfrm>
          <a:off x="0" y="3268513"/>
          <a:ext cx="6290226" cy="108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/>
            <a:t>Future of encryption</a:t>
          </a:r>
          <a:r>
            <a:rPr lang="en-CA" sz="2400" kern="1200"/>
            <a:t> focuses on quantum-resistant algorithms.</a:t>
          </a:r>
          <a:endParaRPr lang="en-US" sz="2400" kern="1200"/>
        </a:p>
      </dsp:txBody>
      <dsp:txXfrm>
        <a:off x="0" y="3268513"/>
        <a:ext cx="6290226" cy="1089282"/>
      </dsp:txXfrm>
    </dsp:sp>
    <dsp:sp modelId="{5186869D-370F-BB4E-8295-61A9F1DF925C}">
      <dsp:nvSpPr>
        <dsp:cNvPr id="0" name=""/>
        <dsp:cNvSpPr/>
      </dsp:nvSpPr>
      <dsp:spPr>
        <a:xfrm>
          <a:off x="0" y="4357796"/>
          <a:ext cx="6290226" cy="0"/>
        </a:xfrm>
        <a:prstGeom prst="line">
          <a:avLst/>
        </a:prstGeom>
        <a:solidFill>
          <a:schemeClr val="accent5">
            <a:hueOff val="2327545"/>
            <a:satOff val="7755"/>
            <a:lumOff val="8823"/>
            <a:alphaOff val="0"/>
          </a:schemeClr>
        </a:solidFill>
        <a:ln w="12700" cap="flat" cmpd="sng" algn="ctr">
          <a:solidFill>
            <a:schemeClr val="accent5">
              <a:hueOff val="2327545"/>
              <a:satOff val="7755"/>
              <a:lumOff val="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E8878-D6FE-7E4B-9B32-7419E6B26789}">
      <dsp:nvSpPr>
        <dsp:cNvPr id="0" name=""/>
        <dsp:cNvSpPr/>
      </dsp:nvSpPr>
      <dsp:spPr>
        <a:xfrm>
          <a:off x="0" y="4357796"/>
          <a:ext cx="6290226" cy="1089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Question for the class: How do you think encryption will evolve in the future?</a:t>
          </a:r>
        </a:p>
      </dsp:txBody>
      <dsp:txXfrm>
        <a:off x="0" y="4357796"/>
        <a:ext cx="6290226" cy="10892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81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9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98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70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2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4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53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44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2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1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92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772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17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104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70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08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6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104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EF33E-C4C3-581C-6D28-BF4CD8440E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EPKI 6100 Encryption standards project:</a:t>
            </a:r>
            <a:r>
              <a:rPr lang="en-CA" sz="5400" dirty="0"/>
              <a:t>DES, 3DES, and AES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FA367-DAF1-A9F3-A430-9C2EBFE9A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/>
              <a:t>Presented by:</a:t>
            </a:r>
            <a:r>
              <a:rPr lang="en-CA" dirty="0"/>
              <a:t> Taylor Dominey </a:t>
            </a:r>
            <a:r>
              <a:rPr lang="en-CA" b="1" dirty="0"/>
              <a:t>Date:</a:t>
            </a:r>
            <a:r>
              <a:rPr lang="en-CA" dirty="0"/>
              <a:t> February 4</a:t>
            </a:r>
            <a:r>
              <a:rPr lang="en-CA" baseline="30000" dirty="0"/>
              <a:t>th</a:t>
            </a:r>
            <a:r>
              <a:rPr lang="en-CA" dirty="0"/>
              <a:t>, 2025</a:t>
            </a:r>
            <a:endParaRPr lang="en-US" dirty="0"/>
          </a:p>
        </p:txBody>
      </p:sp>
      <p:pic>
        <p:nvPicPr>
          <p:cNvPr id="4" name="Picture 3" descr="cybersecurity encryption image">
            <a:extLst>
              <a:ext uri="{FF2B5EF4-FFF2-40B4-BE49-F238E27FC236}">
                <a16:creationId xmlns:a16="http://schemas.microsoft.com/office/drawing/2014/main" id="{2306A25A-949C-8EC7-99F2-E84F2F870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427" y="1343055"/>
            <a:ext cx="2085945" cy="208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481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57327-5E1C-0CCA-7807-7B3EDABF2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en-CA" sz="3200"/>
              <a:t>Introduction to Cryptography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E6568-F75E-F23D-AD54-45845C672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64573"/>
            <a:ext cx="3977639" cy="3854112"/>
          </a:xfrm>
        </p:spPr>
        <p:txBody>
          <a:bodyPr>
            <a:normAutofit/>
          </a:bodyPr>
          <a:lstStyle/>
          <a:p>
            <a:r>
              <a:rPr lang="en-CA" sz="1200" dirty="0"/>
              <a:t>Cryptography is essential for protecting digital communication and sensitive information.</a:t>
            </a:r>
          </a:p>
          <a:p>
            <a:r>
              <a:rPr lang="en-CA" sz="1200" dirty="0"/>
              <a:t>Encryption algorithms help secure data against unauthorized access.</a:t>
            </a:r>
          </a:p>
          <a:p>
            <a:r>
              <a:rPr lang="en-CA" sz="1200" dirty="0"/>
              <a:t>Three major encryption standards: </a:t>
            </a:r>
            <a:r>
              <a:rPr lang="en-CA" sz="1200" b="1" dirty="0"/>
              <a:t>DES, 3DES, and AES</a:t>
            </a:r>
            <a:r>
              <a:rPr lang="en-CA" sz="1200" dirty="0"/>
              <a:t>.</a:t>
            </a:r>
          </a:p>
          <a:p>
            <a:endParaRPr lang="en-US" sz="1200" dirty="0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25211A-4CA0-4B53-82BB-1EE7C7F3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1379" y="0"/>
            <a:ext cx="72406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ybersecurity encryption image">
            <a:extLst>
              <a:ext uri="{FF2B5EF4-FFF2-40B4-BE49-F238E27FC236}">
                <a16:creationId xmlns:a16="http://schemas.microsoft.com/office/drawing/2014/main" id="{B6425E64-450B-2B81-61B8-6B48DDCD66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436"/>
          <a:stretch/>
        </p:blipFill>
        <p:spPr>
          <a:xfrm>
            <a:off x="5304147" y="10"/>
            <a:ext cx="688785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104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513B4-1B09-A017-4B15-E9B86DD43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en-CA" sz="3200"/>
              <a:t>DES Overview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F4A4D-6AFB-6E65-A34C-1EF12F9B8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64573"/>
            <a:ext cx="3977639" cy="3854112"/>
          </a:xfrm>
        </p:spPr>
        <p:txBody>
          <a:bodyPr>
            <a:normAutofit/>
          </a:bodyPr>
          <a:lstStyle/>
          <a:p>
            <a:r>
              <a:rPr lang="en-CA" sz="1600" b="1"/>
              <a:t>Introduced in 1977</a:t>
            </a:r>
            <a:r>
              <a:rPr lang="en-CA" sz="1600"/>
              <a:t> by IBM, later adopted by the U.S. government.</a:t>
            </a:r>
          </a:p>
          <a:p>
            <a:r>
              <a:rPr lang="en-CA" sz="1600"/>
              <a:t>Uses a </a:t>
            </a:r>
            <a:r>
              <a:rPr lang="en-CA" sz="1600" b="1"/>
              <a:t>56-bit key length</a:t>
            </a:r>
            <a:r>
              <a:rPr lang="en-CA" sz="1600"/>
              <a:t>, making it vulnerable to brute-force attacks.</a:t>
            </a:r>
          </a:p>
          <a:p>
            <a:r>
              <a:rPr lang="en-CA" sz="1600"/>
              <a:t>Was widely used in banking, secure communications, and data encryption.</a:t>
            </a:r>
          </a:p>
          <a:p>
            <a:endParaRPr lang="en-US" sz="1600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25211A-4CA0-4B53-82BB-1EE7C7F3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1379" y="0"/>
            <a:ext cx="72406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ES Encryption algorithm with 56-bit key length">
            <a:extLst>
              <a:ext uri="{FF2B5EF4-FFF2-40B4-BE49-F238E27FC236}">
                <a16:creationId xmlns:a16="http://schemas.microsoft.com/office/drawing/2014/main" id="{17C067FD-BB04-7868-B2B4-D210FA3BDF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436"/>
          <a:stretch/>
        </p:blipFill>
        <p:spPr>
          <a:xfrm>
            <a:off x="5304147" y="10"/>
            <a:ext cx="688785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8295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5934-3BB7-ED11-DA8B-4BF35DE1E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764373"/>
            <a:ext cx="6832600" cy="1293028"/>
          </a:xfrm>
        </p:spPr>
        <p:txBody>
          <a:bodyPr>
            <a:normAutofit/>
          </a:bodyPr>
          <a:lstStyle/>
          <a:p>
            <a:r>
              <a:rPr lang="en-CA" dirty="0"/>
              <a:t>DES Vulnerabilities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F7AB7-56FA-F2D2-F52D-0526733DF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832600" cy="4024125"/>
          </a:xfrm>
        </p:spPr>
        <p:txBody>
          <a:bodyPr>
            <a:normAutofit/>
          </a:bodyPr>
          <a:lstStyle/>
          <a:p>
            <a:r>
              <a:rPr lang="en-CA" b="1" dirty="0"/>
              <a:t>Key weakness:</a:t>
            </a:r>
            <a:r>
              <a:rPr lang="en-CA" dirty="0"/>
              <a:t> 56-bit key length is too short against modern computing power.</a:t>
            </a:r>
          </a:p>
          <a:p>
            <a:r>
              <a:rPr lang="en-CA" b="1" dirty="0"/>
              <a:t>Brute-force attacks:</a:t>
            </a:r>
            <a:r>
              <a:rPr lang="en-CA" dirty="0"/>
              <a:t> The </a:t>
            </a:r>
            <a:r>
              <a:rPr lang="en-CA" b="1" dirty="0"/>
              <a:t>EFF DES Cracker</a:t>
            </a:r>
            <a:r>
              <a:rPr lang="en-CA" dirty="0"/>
              <a:t> (1998) broke DES in </a:t>
            </a:r>
            <a:r>
              <a:rPr lang="en-CA" b="1" dirty="0"/>
              <a:t>days</a:t>
            </a:r>
            <a:r>
              <a:rPr lang="en-CA" dirty="0"/>
              <a:t>.</a:t>
            </a:r>
          </a:p>
          <a:p>
            <a:r>
              <a:rPr lang="en-CA" dirty="0"/>
              <a:t>Cryptanalysis techniques like </a:t>
            </a:r>
            <a:r>
              <a:rPr lang="en-CA" b="1" dirty="0"/>
              <a:t>differential cryptanalysis</a:t>
            </a:r>
            <a:r>
              <a:rPr lang="en-CA" dirty="0"/>
              <a:t> also weaken DES.</a:t>
            </a:r>
          </a:p>
          <a:p>
            <a:r>
              <a:rPr lang="en-CA" dirty="0"/>
              <a:t>The </a:t>
            </a:r>
            <a:r>
              <a:rPr lang="en-CA" b="1" dirty="0"/>
              <a:t>DES Cracker project</a:t>
            </a:r>
            <a:r>
              <a:rPr lang="en-CA" dirty="0"/>
              <a:t> by the </a:t>
            </a:r>
            <a:r>
              <a:rPr lang="en-CA" b="1" dirty="0"/>
              <a:t>Electronic Frontier Foundation (EFF)</a:t>
            </a:r>
            <a:r>
              <a:rPr lang="en-CA" dirty="0"/>
              <a:t> was a pivotal moment in cryptographic history, proving that the </a:t>
            </a:r>
            <a:r>
              <a:rPr lang="en-CA" b="1" dirty="0"/>
              <a:t>Data Encryption Standard (DES)</a:t>
            </a:r>
            <a:r>
              <a:rPr lang="en-CA" dirty="0"/>
              <a:t> was no longer secure against brute-force attacks.</a:t>
            </a:r>
            <a:endParaRPr lang="en-US" dirty="0"/>
          </a:p>
        </p:txBody>
      </p:sp>
      <p:pic>
        <p:nvPicPr>
          <p:cNvPr id="4" name="Picture 3" descr="hacker laptop hoodie dark colors futuristic font binary code">
            <a:extLst>
              <a:ext uri="{FF2B5EF4-FFF2-40B4-BE49-F238E27FC236}">
                <a16:creationId xmlns:a16="http://schemas.microsoft.com/office/drawing/2014/main" id="{71379C8A-A1D6-04E7-65D4-47E01039A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238" y="1659923"/>
            <a:ext cx="3644962" cy="36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8199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97B6-6475-82B1-CA13-F0FC4B7C3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CA" dirty="0"/>
              <a:t>Legacy and Transition from DES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BBE843-B912-931F-F609-569BDD6626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2456109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871649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17E2B-5CBA-7F0E-2BF4-3AA9CBC4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CA" dirty="0"/>
              <a:t>Introduction to 3DES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828C37-6862-6CF0-2E8C-F85AD74242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793145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814164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8F2D-0D9D-850C-B4EF-106738E4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CA"/>
              <a:t>DES Security and Performance Trade-offs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1081E9-8E0F-BD8F-DB48-8D6946D159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167253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641288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BD2399-7475-404C-BAC9-E55E1676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748104-6E76-4AD9-9940-82154F97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116E16-E3F0-258C-0193-81DC9C69F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CA" sz="3200"/>
              <a:t>Transition from 3DES to AES</a:t>
            </a:r>
            <a:endParaRPr lang="en-US" sz="3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AEF1F5-BC0C-6D26-1956-CC8061C0F6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064278"/>
              </p:ext>
            </p:extLst>
          </p:nvPr>
        </p:nvGraphicFramePr>
        <p:xfrm>
          <a:off x="4678344" y="1127125"/>
          <a:ext cx="6403994" cy="508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811455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4FF91-ADBE-3809-9239-57DA96A72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CA"/>
              <a:t>Introduction to AES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E1203C20-68A0-DC66-0A5B-B896B9CCB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766336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585732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0E3B-40CB-12C9-9EDB-1EF78358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CA" dirty="0"/>
              <a:t>AES vs. Other Encryption Algorithms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1910FD-83A8-16A7-F150-48BA1CCAF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r>
              <a:rPr lang="en-CA" sz="1400" b="1"/>
              <a:t>AES vs Other Encryption Algorithms: Key Differences</a:t>
            </a:r>
          </a:p>
          <a:p>
            <a:r>
              <a:rPr lang="en-CA" sz="1400"/>
              <a:t>1️⃣ </a:t>
            </a:r>
            <a:r>
              <a:rPr lang="en-CA" sz="1400" b="1"/>
              <a:t>Stronger Security:</a:t>
            </a:r>
            <a:r>
              <a:rPr lang="en-CA" sz="1400"/>
              <a:t> AES (Advanced Encryption Standard) uses </a:t>
            </a:r>
            <a:r>
              <a:rPr lang="en-CA" sz="1400" b="1"/>
              <a:t>128, 192, or 256-bit keys</a:t>
            </a:r>
            <a:r>
              <a:rPr lang="en-CA" sz="1400"/>
              <a:t>, making it significantly more secure than older algorithms like </a:t>
            </a:r>
            <a:r>
              <a:rPr lang="en-CA" sz="1400" b="1"/>
              <a:t>DES (56-bit)</a:t>
            </a:r>
            <a:r>
              <a:rPr lang="en-CA" sz="1400"/>
              <a:t> or </a:t>
            </a:r>
            <a:r>
              <a:rPr lang="en-CA" sz="1400" b="1"/>
              <a:t>3DES</a:t>
            </a:r>
            <a:r>
              <a:rPr lang="en-CA" sz="1400"/>
              <a:t>.</a:t>
            </a:r>
          </a:p>
          <a:p>
            <a:r>
              <a:rPr lang="en-CA" sz="1400"/>
              <a:t>2️⃣ </a:t>
            </a:r>
            <a:r>
              <a:rPr lang="en-CA" sz="1400" b="1"/>
              <a:t>Performance &amp; Speed:</a:t>
            </a:r>
            <a:r>
              <a:rPr lang="en-CA" sz="1400"/>
              <a:t> AES is </a:t>
            </a:r>
            <a:r>
              <a:rPr lang="en-CA" sz="1400" b="1"/>
              <a:t>faster</a:t>
            </a:r>
            <a:r>
              <a:rPr lang="en-CA" sz="1400"/>
              <a:t> and </a:t>
            </a:r>
            <a:r>
              <a:rPr lang="en-CA" sz="1400" b="1"/>
              <a:t>more efficient</a:t>
            </a:r>
            <a:r>
              <a:rPr lang="en-CA" sz="1400"/>
              <a:t> compared to asymmetric encryption like </a:t>
            </a:r>
            <a:r>
              <a:rPr lang="en-CA" sz="1400" b="1"/>
              <a:t>RSA</a:t>
            </a:r>
            <a:r>
              <a:rPr lang="en-CA" sz="1400"/>
              <a:t>, which is computationally heavier due to larger key sizes.</a:t>
            </a:r>
          </a:p>
          <a:p>
            <a:r>
              <a:rPr lang="en-CA" sz="1400"/>
              <a:t>3️⃣ </a:t>
            </a:r>
            <a:r>
              <a:rPr lang="en-CA" sz="1400" b="1"/>
              <a:t>Symmetric vs. Asymmetric:</a:t>
            </a:r>
            <a:r>
              <a:rPr lang="en-CA" sz="1400"/>
              <a:t> AES is a </a:t>
            </a:r>
            <a:r>
              <a:rPr lang="en-CA" sz="1400" b="1"/>
              <a:t>symmetric encryption</a:t>
            </a:r>
            <a:r>
              <a:rPr lang="en-CA" sz="1400"/>
              <a:t> method (same key for encryption &amp; decryption), while </a:t>
            </a:r>
            <a:r>
              <a:rPr lang="en-CA" sz="1400" b="1"/>
              <a:t>RSA and ECC</a:t>
            </a:r>
            <a:r>
              <a:rPr lang="en-CA" sz="1400"/>
              <a:t> use </a:t>
            </a:r>
            <a:r>
              <a:rPr lang="en-CA" sz="1400" b="1"/>
              <a:t>public/private key pairs</a:t>
            </a:r>
            <a:r>
              <a:rPr lang="en-CA" sz="1400"/>
              <a:t> for secure communication.</a:t>
            </a:r>
          </a:p>
          <a:p>
            <a:r>
              <a:rPr lang="en-CA" sz="1400"/>
              <a:t>4️⃣ </a:t>
            </a:r>
            <a:r>
              <a:rPr lang="en-CA" sz="1400" b="1"/>
              <a:t>Brute Force Resistance:</a:t>
            </a:r>
            <a:r>
              <a:rPr lang="en-CA" sz="1400"/>
              <a:t> Unlike </a:t>
            </a:r>
            <a:r>
              <a:rPr lang="en-CA" sz="1400" b="1"/>
              <a:t>DES</a:t>
            </a:r>
            <a:r>
              <a:rPr lang="en-CA" sz="1400"/>
              <a:t>, which was cracked by brute force (EFF’s DES Cracker), </a:t>
            </a:r>
            <a:r>
              <a:rPr lang="en-CA" sz="1400" b="1"/>
              <a:t>AES-256 is practically unbreakable</a:t>
            </a:r>
            <a:r>
              <a:rPr lang="en-CA" sz="1400"/>
              <a:t> with today’s computing power.</a:t>
            </a:r>
          </a:p>
          <a:p>
            <a:r>
              <a:rPr lang="en-CA" sz="1400"/>
              <a:t>5️⃣ </a:t>
            </a:r>
            <a:r>
              <a:rPr lang="en-CA" sz="1400" b="1"/>
              <a:t>Widely Used &amp; Trusted:</a:t>
            </a:r>
            <a:r>
              <a:rPr lang="en-CA" sz="1400"/>
              <a:t> AES is the </a:t>
            </a:r>
            <a:r>
              <a:rPr lang="en-CA" sz="1400" b="1"/>
              <a:t>global standard</a:t>
            </a:r>
            <a:r>
              <a:rPr lang="en-CA" sz="1400"/>
              <a:t> for encryption, used in </a:t>
            </a:r>
            <a:r>
              <a:rPr lang="en-CA" sz="1400" b="1"/>
              <a:t>Wi-Fi security (WPA3), SSL/TLS, VPNs, and government data protection (FIPS 140-2/140-3 approved).</a:t>
            </a:r>
            <a:endParaRPr lang="en-CA" sz="1400"/>
          </a:p>
          <a:p>
            <a:endParaRPr lang="en-US" sz="1400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6030B4A2-3A45-492C-0C14-C41F7030D0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2369932"/>
              </p:ext>
            </p:extLst>
          </p:nvPr>
        </p:nvGraphicFramePr>
        <p:xfrm>
          <a:off x="6985000" y="3018654"/>
          <a:ext cx="4521202" cy="214752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989264">
                  <a:extLst>
                    <a:ext uri="{9D8B030D-6E8A-4147-A177-3AD203B41FA5}">
                      <a16:colId xmlns:a16="http://schemas.microsoft.com/office/drawing/2014/main" val="333237430"/>
                    </a:ext>
                  </a:extLst>
                </a:gridCol>
                <a:gridCol w="986559">
                  <a:extLst>
                    <a:ext uri="{9D8B030D-6E8A-4147-A177-3AD203B41FA5}">
                      <a16:colId xmlns:a16="http://schemas.microsoft.com/office/drawing/2014/main" val="1790331731"/>
                    </a:ext>
                  </a:extLst>
                </a:gridCol>
                <a:gridCol w="894803">
                  <a:extLst>
                    <a:ext uri="{9D8B030D-6E8A-4147-A177-3AD203B41FA5}">
                      <a16:colId xmlns:a16="http://schemas.microsoft.com/office/drawing/2014/main" val="1517951370"/>
                    </a:ext>
                  </a:extLst>
                </a:gridCol>
                <a:gridCol w="783167">
                  <a:extLst>
                    <a:ext uri="{9D8B030D-6E8A-4147-A177-3AD203B41FA5}">
                      <a16:colId xmlns:a16="http://schemas.microsoft.com/office/drawing/2014/main" val="1899577885"/>
                    </a:ext>
                  </a:extLst>
                </a:gridCol>
                <a:gridCol w="867409">
                  <a:extLst>
                    <a:ext uri="{9D8B030D-6E8A-4147-A177-3AD203B41FA5}">
                      <a16:colId xmlns:a16="http://schemas.microsoft.com/office/drawing/2014/main" val="3397930711"/>
                    </a:ext>
                  </a:extLst>
                </a:gridCol>
              </a:tblGrid>
              <a:tr h="581193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Algorithm</a:t>
                      </a:r>
                    </a:p>
                  </a:txBody>
                  <a:tcPr marL="154572" marR="92743" marT="92743" marB="9274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Key Length</a:t>
                      </a:r>
                    </a:p>
                  </a:txBody>
                  <a:tcPr marL="154572" marR="92743" marT="92743" marB="9274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Security</a:t>
                      </a:r>
                    </a:p>
                  </a:txBody>
                  <a:tcPr marL="154572" marR="92743" marT="92743" marB="9274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Speed</a:t>
                      </a:r>
                    </a:p>
                  </a:txBody>
                  <a:tcPr marL="154572" marR="92743" marT="92743" marB="9274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Use Cases</a:t>
                      </a:r>
                    </a:p>
                  </a:txBody>
                  <a:tcPr marL="154572" marR="92743" marT="92743" marB="9274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0634916"/>
                  </a:ext>
                </a:extLst>
              </a:tr>
              <a:tr h="474022"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56-bit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Weak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Fast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Legacy Systems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326811"/>
                  </a:ext>
                </a:extLst>
              </a:tr>
              <a:tr h="618290"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3DES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112-bit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Moderate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Slower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Financial, Legacy Systems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031394"/>
                  </a:ext>
                </a:extLst>
              </a:tr>
              <a:tr h="474022"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AES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128/192/256-bit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Strong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Fastest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Modern encryption</a:t>
                      </a:r>
                    </a:p>
                  </a:txBody>
                  <a:tcPr marL="154572" marR="80378" marT="80378" marB="803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381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04337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D644-9129-C6DE-3A3A-6E84BCD73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CA"/>
              <a:t>AES in Modern Security</a:t>
            </a:r>
            <a:endParaRPr lang="en-US" dirty="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AD121A9B-0E89-BBBC-ADDF-C01A5C4F3D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4287949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179274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ounded Rectangle 14">
            <a:extLst>
              <a:ext uri="{FF2B5EF4-FFF2-40B4-BE49-F238E27FC236}">
                <a16:creationId xmlns:a16="http://schemas.microsoft.com/office/drawing/2014/main" id="{843DD86A-8FAA-443F-9211-42A2AE8A7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0"/>
            <a:ext cx="7555992" cy="6858000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13AAE-18EB-4BDF-BAF7-F2F97B8D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5C1B21-B0DB-4206-99EE-C13D67038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0"/>
            <a:ext cx="4636008" cy="1441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261589-06E9-4B7C-A8F1-26648507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F0323B-112E-2EF3-7CAC-9043A5545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CA" sz="3400">
                <a:solidFill>
                  <a:schemeClr val="bg1"/>
                </a:solidFill>
              </a:rPr>
              <a:t>Conclusion &amp; Final Thoughts</a:t>
            </a:r>
            <a:endParaRPr lang="en-US" sz="34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5B304D-55F8-EF94-006E-689741F538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791577"/>
              </p:ext>
            </p:extLst>
          </p:nvPr>
        </p:nvGraphicFramePr>
        <p:xfrm>
          <a:off x="5279472" y="746125"/>
          <a:ext cx="6290226" cy="5447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963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66</TotalTime>
  <Words>662</Words>
  <Application>Microsoft Macintosh PowerPoint</Application>
  <PresentationFormat>Widescreen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Vapor Trail</vt:lpstr>
      <vt:lpstr>EPKI 6100 Encryption standards project:DES, 3DES, and AES</vt:lpstr>
      <vt:lpstr>Introduction to Cryptography</vt:lpstr>
      <vt:lpstr>DES Overview</vt:lpstr>
      <vt:lpstr>DES Vulnerabilities</vt:lpstr>
      <vt:lpstr>Legacy and Transition from DES</vt:lpstr>
      <vt:lpstr>Introduction to 3DES</vt:lpstr>
      <vt:lpstr>DES Security and Performance Trade-offs</vt:lpstr>
      <vt:lpstr>Transition from 3DES to AES</vt:lpstr>
      <vt:lpstr>Introduction to AES</vt:lpstr>
      <vt:lpstr>AES vs. Other Encryption Algorithms</vt:lpstr>
      <vt:lpstr>AES in Modern Security</vt:lpstr>
      <vt:lpstr>Conclusion &amp; Final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Taylor Dominey</dc:creator>
  <cp:lastModifiedBy>Taylor Dominey</cp:lastModifiedBy>
  <cp:revision>2</cp:revision>
  <dcterms:created xsi:type="dcterms:W3CDTF">2025-01-30T01:30:19Z</dcterms:created>
  <dcterms:modified xsi:type="dcterms:W3CDTF">2025-02-03T00:37:26Z</dcterms:modified>
</cp:coreProperties>
</file>